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 id="2147483672" r:id="rId3"/>
  </p:sldMasterIdLst>
  <p:notesMasterIdLst>
    <p:notesMasterId r:id="rId20"/>
  </p:notesMasterIdLst>
  <p:sldIdLst>
    <p:sldId id="256" r:id="rId4"/>
    <p:sldId id="278" r:id="rId5"/>
    <p:sldId id="262" r:id="rId6"/>
    <p:sldId id="277" r:id="rId7"/>
    <p:sldId id="264" r:id="rId8"/>
    <p:sldId id="266" r:id="rId9"/>
    <p:sldId id="279" r:id="rId10"/>
    <p:sldId id="280" r:id="rId11"/>
    <p:sldId id="260" r:id="rId12"/>
    <p:sldId id="281" r:id="rId13"/>
    <p:sldId id="272" r:id="rId14"/>
    <p:sldId id="274" r:id="rId15"/>
    <p:sldId id="282" r:id="rId16"/>
    <p:sldId id="257" r:id="rId17"/>
    <p:sldId id="258" r:id="rId18"/>
    <p:sldId id="259" r:id="rId19"/>
  </p:sldIdLst>
  <p:sldSz cx="9144000" cy="5143500" type="screen16x9"/>
  <p:notesSz cx="6858000" cy="9144000"/>
  <p:embeddedFontLst>
    <p:embeddedFont>
      <p:font typeface="Dosis" pitchFamily="2" charset="0"/>
      <p:regular r:id="rId21"/>
      <p:bold r:id="rId22"/>
    </p:embeddedFont>
    <p:embeddedFont>
      <p:font typeface="Nunito"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9FAB"/>
    <a:srgbClr val="FFC0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78"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3" Type="http://schemas.openxmlformats.org/officeDocument/2006/relationships/slideMaster" Target="slideMasters/slideMaster3.xml"/><Relationship Id="rId21" Type="http://schemas.openxmlformats.org/officeDocument/2006/relationships/font" Target="fonts/font1.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4.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129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91660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88644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327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21060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92283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5934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5095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860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3724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393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2445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23516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42565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7877273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6011060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8418198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942456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7181292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1998749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210592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67217581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90562530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41009589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590087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3.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444066627"/>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https://www.linkedin.com/in/kenneth-wahyudi-80b886209/" TargetMode="External"/><Relationship Id="rId4" Type="http://schemas.openxmlformats.org/officeDocument/2006/relationships/hyperlink" Target="mailto:kennethwahyudi48@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5.xml"/><Relationship Id="rId4" Type="http://schemas.openxmlformats.org/officeDocument/2006/relationships/hyperlink" Target="https://drive.google.com/drive/folders/1WyUMh8CJ1qyQxotyuSGY657Dl6KSa2PA?usp=sharin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5.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5.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hyperlink" Target="https://drive.google.com/drive/folders/1ycToT7_-QCo9QQ11w75aaYNHHABRm4sG?usp=sharing" TargetMode="External"/><Relationship Id="rId2" Type="http://schemas.openxmlformats.org/officeDocument/2006/relationships/notesSlide" Target="../notesSlides/notesSlide16.xml"/><Relationship Id="rId1" Type="http://schemas.openxmlformats.org/officeDocument/2006/relationships/slideLayout" Target="../slideLayouts/slideLayout25.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drive/folders/1PCdSDyv1dYNZYDmznSKVUgfl0jhP1Zyq?usp=sharing" TargetMode="External"/><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drive.google.com/drive/folders/1jT952KR6TyS2r56I1UTezjyxUOfo9dCq?usp=sharing"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hyperlink" Target="https://drive.google.com/drive/folders/1d0O4lsOrMRaIpWaPhYPMYf6A04qK9YHY?usp=sharing" TargetMode="External"/><Relationship Id="rId2" Type="http://schemas.openxmlformats.org/officeDocument/2006/relationships/notesSlide" Target="../notesSlides/notesSlide9.xml"/><Relationship Id="rId1" Type="http://schemas.openxmlformats.org/officeDocument/2006/relationships/slideLayout" Target="../slideLayouts/slideLayout25.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80" b="1" dirty="0">
                <a:solidFill>
                  <a:schemeClr val="lt1"/>
                </a:solidFill>
              </a:rPr>
              <a:t>Analyzing eCommerce Business Performance with SQL</a:t>
            </a:r>
            <a:endParaRPr sz="3080" b="1" dirty="0">
              <a:solidFill>
                <a:schemeClr val="lt1"/>
              </a:solidFill>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Kenneth Wahyudi, </a:t>
            </a:r>
            <a:r>
              <a:rPr lang="en-US" sz="1200" b="1" dirty="0" err="1">
                <a:latin typeface="Dosis"/>
                <a:ea typeface="Dosis"/>
                <a:cs typeface="Dosis"/>
                <a:sym typeface="Dosis"/>
              </a:rPr>
              <a:t>S.Si</a:t>
            </a:r>
            <a:r>
              <a:rPr lang="en-US" sz="1200" b="1" dirty="0">
                <a:latin typeface="Dosis"/>
                <a:ea typeface="Dosis"/>
                <a:cs typeface="Dosis"/>
                <a:sym typeface="Dosis"/>
              </a:rPr>
              <a:t>.</a:t>
            </a:r>
          </a:p>
          <a:p>
            <a:pPr marL="0" marR="0" lvl="0" indent="0" algn="l" rtl="0">
              <a:lnSpc>
                <a:spcPct val="100000"/>
              </a:lnSpc>
              <a:spcBef>
                <a:spcPts val="0"/>
              </a:spcBef>
              <a:spcAft>
                <a:spcPts val="0"/>
              </a:spcAft>
              <a:buClr>
                <a:srgbClr val="000000"/>
              </a:buClr>
              <a:buSzPts val="1100"/>
              <a:buFont typeface="Arial"/>
              <a:buNone/>
            </a:pP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000" dirty="0">
                <a:latin typeface="Dosis"/>
                <a:ea typeface="Dosis"/>
                <a:cs typeface="Dosis"/>
                <a:sym typeface="Dosis"/>
                <a:hlinkClick r:id="rId4"/>
              </a:rPr>
              <a:t>kennethwahyudi48@gmail.com</a:t>
            </a:r>
            <a:endParaRPr lang="en-US" sz="10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ID" sz="1000" dirty="0">
                <a:latin typeface="Dosis"/>
                <a:ea typeface="Dosis"/>
                <a:cs typeface="Dosis"/>
                <a:sym typeface="Dosis"/>
                <a:hlinkClick r:id="rId5"/>
              </a:rPr>
              <a:t>https://www.linkedin.com/in/kenneth-wahyudi-80b886209/</a:t>
            </a:r>
            <a:endParaRPr sz="1000" dirty="0">
              <a:latin typeface="Dosis"/>
              <a:ea typeface="Dosis"/>
              <a:cs typeface="Dosis"/>
              <a:sym typeface="Dosis"/>
            </a:endParaRPr>
          </a:p>
        </p:txBody>
      </p:sp>
      <p:pic>
        <p:nvPicPr>
          <p:cNvPr id="101" name="Google Shape;101;p25"/>
          <p:cNvPicPr preferRelativeResize="0"/>
          <p:nvPr/>
        </p:nvPicPr>
        <p:blipFill rotWithShape="1">
          <a:blip r:embed="rId6">
            <a:alphaModFix/>
          </a:blip>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aspiring data scientist with interest in machine learning and paddling through the data lake. I have experiences as a research intern in BATAN, and several data science and machine learning projects under my belt. Specifically</a:t>
            </a:r>
            <a:r>
              <a:rPr lang="en-US" sz="1217" dirty="0">
                <a:latin typeface="Nunito"/>
                <a:ea typeface="Nunito"/>
                <a:cs typeface="Nunito"/>
                <a:sym typeface="Nunito"/>
              </a:rPr>
              <a:t> intermediate to advanced </a:t>
            </a:r>
            <a:r>
              <a:rPr lang="en-US" sz="1217" dirty="0">
                <a:solidFill>
                  <a:schemeClr val="dk1"/>
                </a:solidFill>
                <a:latin typeface="Nunito"/>
                <a:ea typeface="Nunito"/>
                <a:cs typeface="Nunito"/>
                <a:sym typeface="Nunito"/>
              </a:rPr>
              <a:t>knowledge in Exploratory Data Analysis, Data Pre-processing, Supervised &amp; Unsupervised Learning, as well as Data Visualization and Storytelling. And I am always looking forward to exploring new and uncharted territories that might allow myself to grow and improve.</a:t>
            </a:r>
            <a:endParaRPr sz="2790" dirty="0"/>
          </a:p>
        </p:txBody>
      </p:sp>
      <p:pic>
        <p:nvPicPr>
          <p:cNvPr id="5" name="Picture 4" descr="A person with a mustache and a gray shirt&#10;&#10;Description automatically generated">
            <a:extLst>
              <a:ext uri="{FF2B5EF4-FFF2-40B4-BE49-F238E27FC236}">
                <a16:creationId xmlns:a16="http://schemas.microsoft.com/office/drawing/2014/main" id="{735A89D3-2886-D2AD-9DCC-468298F98E9D}"/>
              </a:ext>
            </a:extLst>
          </p:cNvPr>
          <p:cNvPicPr>
            <a:picLocks noChangeAspect="1"/>
          </p:cNvPicPr>
          <p:nvPr/>
        </p:nvPicPr>
        <p:blipFill>
          <a:blip r:embed="rId7"/>
          <a:stretch>
            <a:fillRect/>
          </a:stretch>
        </p:blipFill>
        <p:spPr>
          <a:xfrm>
            <a:off x="4665150" y="687400"/>
            <a:ext cx="1216800" cy="1216800"/>
          </a:xfrm>
          <a:prstGeom prst="flowChartConnector">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6" name="Picture 5">
            <a:extLst>
              <a:ext uri="{FF2B5EF4-FFF2-40B4-BE49-F238E27FC236}">
                <a16:creationId xmlns:a16="http://schemas.microsoft.com/office/drawing/2014/main" id="{DDE80B5D-4234-ABC2-E9A7-782E59366525}"/>
              </a:ext>
            </a:extLst>
          </p:cNvPr>
          <p:cNvPicPr>
            <a:picLocks noChangeAspect="1"/>
          </p:cNvPicPr>
          <p:nvPr/>
        </p:nvPicPr>
        <p:blipFill>
          <a:blip r:embed="rId3"/>
          <a:stretch>
            <a:fillRect/>
          </a:stretch>
        </p:blipFill>
        <p:spPr>
          <a:xfrm>
            <a:off x="0" y="0"/>
            <a:ext cx="9144000" cy="5143500"/>
          </a:xfrm>
          <a:prstGeom prst="rect">
            <a:avLst/>
          </a:prstGeom>
        </p:spPr>
      </p:pic>
      <p:sp>
        <p:nvSpPr>
          <p:cNvPr id="107" name="Google Shape;107;p26"/>
          <p:cNvSpPr txBox="1">
            <a:spLocks noGrp="1"/>
          </p:cNvSpPr>
          <p:nvPr>
            <p:ph type="title"/>
          </p:nvPr>
        </p:nvSpPr>
        <p:spPr>
          <a:xfrm>
            <a:off x="608850" y="2285400"/>
            <a:ext cx="7926300" cy="572700"/>
          </a:xfrm>
          <a:prstGeom prst="rect">
            <a:avLst/>
          </a:prstGeom>
          <a:solidFill>
            <a:schemeClr val="bg1"/>
          </a:solidFill>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200" b="1" dirty="0">
                <a:solidFill>
                  <a:srgbClr val="019FAB"/>
                </a:solidFill>
              </a:rPr>
              <a:t>Annual Product Category Quality Analysis</a:t>
            </a:r>
            <a:endParaRPr sz="3200" b="1" dirty="0">
              <a:solidFill>
                <a:srgbClr val="019FAB"/>
              </a:solidFill>
            </a:endParaRPr>
          </a:p>
        </p:txBody>
      </p:sp>
    </p:spTree>
    <p:extLst>
      <p:ext uri="{BB962C8B-B14F-4D97-AF65-F5344CB8AC3E}">
        <p14:creationId xmlns:p14="http://schemas.microsoft.com/office/powerpoint/2010/main" val="2981360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rPr>
              <a:t>Annual Product Category Quality Analysis</a:t>
            </a:r>
            <a:endParaRPr sz="2220" b="1" dirty="0">
              <a:solidFill>
                <a:schemeClr val="lt1"/>
              </a:solidFill>
            </a:endParaRPr>
          </a:p>
        </p:txBody>
      </p:sp>
      <p:sp>
        <p:nvSpPr>
          <p:cNvPr id="56" name="Google Shape;56;p13"/>
          <p:cNvSpPr txBox="1">
            <a:spLocks noGrp="1"/>
          </p:cNvSpPr>
          <p:nvPr>
            <p:ph type="body" idx="1"/>
          </p:nvPr>
        </p:nvSpPr>
        <p:spPr>
          <a:xfrm>
            <a:off x="311700" y="863950"/>
            <a:ext cx="8520600" cy="3705000"/>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r>
              <a:rPr lang="en-ID" sz="1500" dirty="0">
                <a:solidFill>
                  <a:schemeClr val="dk1"/>
                </a:solidFill>
              </a:rPr>
              <a:t>Above is the table that is as a result of 5 steps of queries :</a:t>
            </a:r>
          </a:p>
          <a:p>
            <a:pPr marL="133350" lvl="0" indent="0" algn="l" rtl="0">
              <a:spcBef>
                <a:spcPts val="0"/>
              </a:spcBef>
              <a:spcAft>
                <a:spcPts val="0"/>
              </a:spcAft>
              <a:buClr>
                <a:schemeClr val="dk1"/>
              </a:buClr>
              <a:buSzPts val="1500"/>
              <a:buNone/>
            </a:pPr>
            <a:endParaRPr lang="en-ID" sz="1500" dirty="0">
              <a:solidFill>
                <a:schemeClr val="dk1"/>
              </a:solidFill>
            </a:endParaRPr>
          </a:p>
          <a:p>
            <a:pPr marL="476250" lvl="0" algn="l" rtl="0">
              <a:spcBef>
                <a:spcPts val="0"/>
              </a:spcBef>
              <a:spcAft>
                <a:spcPts val="0"/>
              </a:spcAft>
              <a:buClr>
                <a:schemeClr val="dk1"/>
              </a:buClr>
              <a:buSzPts val="1500"/>
              <a:buFont typeface="+mj-lt"/>
              <a:buAutoNum type="arabicPeriod"/>
            </a:pPr>
            <a:r>
              <a:rPr lang="en-US" sz="1500" dirty="0">
                <a:solidFill>
                  <a:schemeClr val="dk1"/>
                </a:solidFill>
              </a:rPr>
              <a:t>Displaying the total revenue each year</a:t>
            </a:r>
          </a:p>
          <a:p>
            <a:pPr marL="476250" lvl="0" algn="l" rtl="0">
              <a:spcBef>
                <a:spcPts val="0"/>
              </a:spcBef>
              <a:spcAft>
                <a:spcPts val="0"/>
              </a:spcAft>
              <a:buClr>
                <a:schemeClr val="dk1"/>
              </a:buClr>
              <a:buSzPts val="1500"/>
              <a:buFont typeface="+mj-lt"/>
              <a:buAutoNum type="arabicPeriod"/>
            </a:pPr>
            <a:r>
              <a:rPr lang="en-US" sz="1500" dirty="0">
                <a:solidFill>
                  <a:schemeClr val="dk1"/>
                </a:solidFill>
              </a:rPr>
              <a:t>Displaying the total number of canceled orders each year</a:t>
            </a:r>
          </a:p>
          <a:p>
            <a:pPr marL="476250" lvl="0" algn="l" rtl="0">
              <a:spcBef>
                <a:spcPts val="0"/>
              </a:spcBef>
              <a:spcAft>
                <a:spcPts val="0"/>
              </a:spcAft>
              <a:buClr>
                <a:schemeClr val="dk1"/>
              </a:buClr>
              <a:buSzPts val="1500"/>
              <a:buFont typeface="+mj-lt"/>
              <a:buAutoNum type="arabicPeriod"/>
            </a:pPr>
            <a:r>
              <a:rPr lang="en-US" sz="1500" dirty="0">
                <a:solidFill>
                  <a:schemeClr val="dk1"/>
                </a:solidFill>
              </a:rPr>
              <a:t>Displaying the categories that brings the most revenue each year</a:t>
            </a:r>
          </a:p>
          <a:p>
            <a:pPr marL="476250" lvl="0" algn="l" rtl="0">
              <a:spcBef>
                <a:spcPts val="0"/>
              </a:spcBef>
              <a:spcAft>
                <a:spcPts val="0"/>
              </a:spcAft>
              <a:buClr>
                <a:schemeClr val="dk1"/>
              </a:buClr>
              <a:buSzPts val="1500"/>
              <a:buFont typeface="+mj-lt"/>
              <a:buAutoNum type="arabicPeriod"/>
            </a:pPr>
            <a:r>
              <a:rPr lang="en-US" sz="1500" dirty="0">
                <a:solidFill>
                  <a:schemeClr val="dk1"/>
                </a:solidFill>
              </a:rPr>
              <a:t>Displaying the categories that has the largest number of canceled orders each year</a:t>
            </a:r>
          </a:p>
          <a:p>
            <a:pPr marL="476250" lvl="0" algn="l" rtl="0">
              <a:spcBef>
                <a:spcPts val="0"/>
              </a:spcBef>
              <a:spcAft>
                <a:spcPts val="0"/>
              </a:spcAft>
              <a:buClr>
                <a:schemeClr val="dk1"/>
              </a:buClr>
              <a:buSzPts val="1500"/>
              <a:buFont typeface="+mj-lt"/>
              <a:buAutoNum type="arabicPeriod"/>
            </a:pPr>
            <a:r>
              <a:rPr lang="en-US" sz="1500" dirty="0">
                <a:solidFill>
                  <a:schemeClr val="dk1"/>
                </a:solidFill>
              </a:rPr>
              <a:t>Creating a master table (the table above) that houses all of the information from the above steps of queries. </a:t>
            </a:r>
          </a:p>
          <a:p>
            <a:pPr marL="476250" lvl="0" algn="l" rtl="0">
              <a:spcBef>
                <a:spcPts val="0"/>
              </a:spcBef>
              <a:spcAft>
                <a:spcPts val="0"/>
              </a:spcAft>
              <a:buClr>
                <a:schemeClr val="dk1"/>
              </a:buClr>
              <a:buSzPts val="1500"/>
              <a:buFont typeface="+mj-lt"/>
              <a:buAutoNum type="arabicPeriod"/>
            </a:pPr>
            <a:endParaRPr sz="1500" dirty="0">
              <a:solidFill>
                <a:schemeClr val="dk1"/>
              </a:solidFill>
            </a:endParaRPr>
          </a:p>
        </p:txBody>
      </p:sp>
      <p:pic>
        <p:nvPicPr>
          <p:cNvPr id="3" name="Picture 2">
            <a:extLst>
              <a:ext uri="{FF2B5EF4-FFF2-40B4-BE49-F238E27FC236}">
                <a16:creationId xmlns:a16="http://schemas.microsoft.com/office/drawing/2014/main" id="{97E85C04-EE17-8B76-1BF6-3F6531295642}"/>
              </a:ext>
            </a:extLst>
          </p:cNvPr>
          <p:cNvPicPr>
            <a:picLocks noChangeAspect="1"/>
          </p:cNvPicPr>
          <p:nvPr/>
        </p:nvPicPr>
        <p:blipFill>
          <a:blip r:embed="rId3"/>
          <a:stretch>
            <a:fillRect/>
          </a:stretch>
        </p:blipFill>
        <p:spPr>
          <a:xfrm>
            <a:off x="311700" y="884353"/>
            <a:ext cx="8520600" cy="909906"/>
          </a:xfrm>
          <a:prstGeom prst="rect">
            <a:avLst/>
          </a:prstGeom>
        </p:spPr>
      </p:pic>
      <p:sp>
        <p:nvSpPr>
          <p:cNvPr id="5" name="TextBox 4">
            <a:extLst>
              <a:ext uri="{FF2B5EF4-FFF2-40B4-BE49-F238E27FC236}">
                <a16:creationId xmlns:a16="http://schemas.microsoft.com/office/drawing/2014/main" id="{2295BE98-F7D8-410E-FEBF-F7B1C691BF8E}"/>
              </a:ext>
            </a:extLst>
          </p:cNvPr>
          <p:cNvSpPr txBox="1"/>
          <p:nvPr/>
        </p:nvSpPr>
        <p:spPr>
          <a:xfrm>
            <a:off x="2397600" y="4680014"/>
            <a:ext cx="6746400" cy="384721"/>
          </a:xfrm>
          <a:prstGeom prst="rect">
            <a:avLst/>
          </a:prstGeom>
          <a:noFill/>
        </p:spPr>
        <p:txBody>
          <a:bodyPr wrap="square" rtlCol="0">
            <a:spAutoFit/>
          </a:bodyPr>
          <a:lstStyle/>
          <a:p>
            <a:r>
              <a:rPr lang="en-US" sz="1000" dirty="0"/>
              <a:t>The complete query in doc format, charts in </a:t>
            </a:r>
            <a:r>
              <a:rPr lang="en-US" sz="1000" dirty="0" err="1"/>
              <a:t>png</a:t>
            </a:r>
            <a:r>
              <a:rPr lang="en-US" sz="1000" dirty="0"/>
              <a:t> format, and table in csv format can be accessed in the following link :</a:t>
            </a:r>
          </a:p>
          <a:p>
            <a:r>
              <a:rPr lang="en-ID" sz="900" dirty="0">
                <a:hlinkClick r:id="rId4"/>
              </a:rPr>
              <a:t>https://drive.google.com/drive/folders/1WyUMh8CJ1qyQxotyuSGY657Dl6KSa2PA?usp=sharing</a:t>
            </a:r>
            <a:endParaRPr lang="en-ID" sz="900" dirty="0"/>
          </a:p>
        </p:txBody>
      </p:sp>
    </p:spTree>
    <p:extLst>
      <p:ext uri="{BB962C8B-B14F-4D97-AF65-F5344CB8AC3E}">
        <p14:creationId xmlns:p14="http://schemas.microsoft.com/office/powerpoint/2010/main" val="23792461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Product Category Quality Analysis</a:t>
            </a:r>
            <a:endParaRPr sz="2220" b="1">
              <a:solidFill>
                <a:schemeClr val="lt1"/>
              </a:solidFill>
            </a:endParaRPr>
          </a:p>
        </p:txBody>
      </p:sp>
      <p:sp>
        <p:nvSpPr>
          <p:cNvPr id="56" name="Google Shape;56;p13"/>
          <p:cNvSpPr txBox="1">
            <a:spLocks noGrp="1"/>
          </p:cNvSpPr>
          <p:nvPr>
            <p:ph type="body" idx="1"/>
          </p:nvPr>
        </p:nvSpPr>
        <p:spPr>
          <a:xfrm>
            <a:off x="5249014" y="733439"/>
            <a:ext cx="3583285" cy="3932805"/>
          </a:xfrm>
          <a:prstGeom prst="rect">
            <a:avLst/>
          </a:prstGeom>
        </p:spPr>
        <p:txBody>
          <a:bodyPr spcFirstLastPara="1" wrap="square" lIns="91425" tIns="91425" rIns="91425" bIns="91425" anchor="t" anchorCtr="0">
            <a:normAutofit fontScale="92500"/>
          </a:bodyPr>
          <a:lstStyle/>
          <a:p>
            <a:pPr marL="133350" lvl="0" indent="0" algn="l" rtl="0">
              <a:spcBef>
                <a:spcPts val="0"/>
              </a:spcBef>
              <a:spcAft>
                <a:spcPts val="0"/>
              </a:spcAft>
              <a:buClr>
                <a:schemeClr val="dk1"/>
              </a:buClr>
              <a:buSzPts val="1500"/>
              <a:buNone/>
            </a:pPr>
            <a:r>
              <a:rPr lang="en-US" sz="1500" dirty="0">
                <a:solidFill>
                  <a:schemeClr val="dk1"/>
                </a:solidFill>
              </a:rPr>
              <a:t>From the total revenue chart, we can see that the yearly revenue sky-rocketed in 2017. However, that growth slows down significantly in 2018. The same goes for the amount of canceled orders. With more orders resulting in more canceled orders, visible in the spike in 2017. Top revenue category &amp; Top canceled category follow the same trend. However, in 2016 &amp; 2017, the top revenue category is different than the top canceled category. Which may suggest that the top revenue category in those years were performing relatively well compared to the top revenue category in 2018.</a:t>
            </a:r>
            <a:endParaRPr sz="1500" dirty="0">
              <a:solidFill>
                <a:schemeClr val="dk1"/>
              </a:solidFill>
            </a:endParaRPr>
          </a:p>
        </p:txBody>
      </p:sp>
      <p:pic>
        <p:nvPicPr>
          <p:cNvPr id="3" name="Picture 2">
            <a:extLst>
              <a:ext uri="{FF2B5EF4-FFF2-40B4-BE49-F238E27FC236}">
                <a16:creationId xmlns:a16="http://schemas.microsoft.com/office/drawing/2014/main" id="{81D96A63-A7D1-89D4-8E1B-906762B1D4E6}"/>
              </a:ext>
            </a:extLst>
          </p:cNvPr>
          <p:cNvPicPr>
            <a:picLocks noChangeAspect="1"/>
          </p:cNvPicPr>
          <p:nvPr/>
        </p:nvPicPr>
        <p:blipFill>
          <a:blip r:embed="rId3"/>
          <a:stretch>
            <a:fillRect/>
          </a:stretch>
        </p:blipFill>
        <p:spPr>
          <a:xfrm>
            <a:off x="311701" y="863950"/>
            <a:ext cx="2528200" cy="1879200"/>
          </a:xfrm>
          <a:prstGeom prst="rect">
            <a:avLst/>
          </a:prstGeom>
          <a:ln>
            <a:solidFill>
              <a:schemeClr val="tx1"/>
            </a:solidFill>
          </a:ln>
        </p:spPr>
      </p:pic>
      <p:pic>
        <p:nvPicPr>
          <p:cNvPr id="5" name="Picture 4">
            <a:extLst>
              <a:ext uri="{FF2B5EF4-FFF2-40B4-BE49-F238E27FC236}">
                <a16:creationId xmlns:a16="http://schemas.microsoft.com/office/drawing/2014/main" id="{94C4AE30-ACD8-5BC0-72C9-3CE2CA62581B}"/>
              </a:ext>
            </a:extLst>
          </p:cNvPr>
          <p:cNvPicPr>
            <a:picLocks noChangeAspect="1"/>
          </p:cNvPicPr>
          <p:nvPr/>
        </p:nvPicPr>
        <p:blipFill>
          <a:blip r:embed="rId4"/>
          <a:stretch>
            <a:fillRect/>
          </a:stretch>
        </p:blipFill>
        <p:spPr>
          <a:xfrm>
            <a:off x="311700" y="2787045"/>
            <a:ext cx="2528202" cy="1879200"/>
          </a:xfrm>
          <a:prstGeom prst="rect">
            <a:avLst/>
          </a:prstGeom>
          <a:ln>
            <a:solidFill>
              <a:schemeClr val="tx1"/>
            </a:solidFill>
          </a:ln>
        </p:spPr>
      </p:pic>
      <p:pic>
        <p:nvPicPr>
          <p:cNvPr id="9" name="Picture 8">
            <a:extLst>
              <a:ext uri="{FF2B5EF4-FFF2-40B4-BE49-F238E27FC236}">
                <a16:creationId xmlns:a16="http://schemas.microsoft.com/office/drawing/2014/main" id="{94ECC052-9BA1-1B7B-AFC4-F601B9E42B5B}"/>
              </a:ext>
            </a:extLst>
          </p:cNvPr>
          <p:cNvPicPr>
            <a:picLocks noChangeAspect="1"/>
          </p:cNvPicPr>
          <p:nvPr/>
        </p:nvPicPr>
        <p:blipFill>
          <a:blip r:embed="rId5"/>
          <a:stretch>
            <a:fillRect/>
          </a:stretch>
        </p:blipFill>
        <p:spPr>
          <a:xfrm>
            <a:off x="2868701" y="863950"/>
            <a:ext cx="2351513" cy="1879200"/>
          </a:xfrm>
          <a:prstGeom prst="rect">
            <a:avLst/>
          </a:prstGeom>
          <a:ln>
            <a:solidFill>
              <a:schemeClr val="tx1"/>
            </a:solidFill>
          </a:ln>
        </p:spPr>
      </p:pic>
      <p:pic>
        <p:nvPicPr>
          <p:cNvPr id="11" name="Picture 10">
            <a:extLst>
              <a:ext uri="{FF2B5EF4-FFF2-40B4-BE49-F238E27FC236}">
                <a16:creationId xmlns:a16="http://schemas.microsoft.com/office/drawing/2014/main" id="{3CA30CA2-CA0A-CE7F-570D-D8E0306206CF}"/>
              </a:ext>
            </a:extLst>
          </p:cNvPr>
          <p:cNvPicPr>
            <a:picLocks noChangeAspect="1"/>
          </p:cNvPicPr>
          <p:nvPr/>
        </p:nvPicPr>
        <p:blipFill>
          <a:blip r:embed="rId6"/>
          <a:stretch>
            <a:fillRect/>
          </a:stretch>
        </p:blipFill>
        <p:spPr>
          <a:xfrm>
            <a:off x="2868701" y="2787045"/>
            <a:ext cx="2351513" cy="1883232"/>
          </a:xfrm>
          <a:prstGeom prst="rect">
            <a:avLst/>
          </a:prstGeom>
          <a:ln>
            <a:solidFill>
              <a:schemeClr val="tx1"/>
            </a:solidFill>
          </a:ln>
        </p:spPr>
      </p:pic>
    </p:spTree>
    <p:extLst>
      <p:ext uri="{BB962C8B-B14F-4D97-AF65-F5344CB8AC3E}">
        <p14:creationId xmlns:p14="http://schemas.microsoft.com/office/powerpoint/2010/main" val="10947229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6" name="Picture 5">
            <a:extLst>
              <a:ext uri="{FF2B5EF4-FFF2-40B4-BE49-F238E27FC236}">
                <a16:creationId xmlns:a16="http://schemas.microsoft.com/office/drawing/2014/main" id="{DDE80B5D-4234-ABC2-E9A7-782E59366525}"/>
              </a:ext>
            </a:extLst>
          </p:cNvPr>
          <p:cNvPicPr>
            <a:picLocks noChangeAspect="1"/>
          </p:cNvPicPr>
          <p:nvPr/>
        </p:nvPicPr>
        <p:blipFill>
          <a:blip r:embed="rId3"/>
          <a:stretch>
            <a:fillRect/>
          </a:stretch>
        </p:blipFill>
        <p:spPr>
          <a:xfrm>
            <a:off x="0" y="0"/>
            <a:ext cx="9144000" cy="5143500"/>
          </a:xfrm>
          <a:prstGeom prst="rect">
            <a:avLst/>
          </a:prstGeom>
        </p:spPr>
      </p:pic>
      <p:sp>
        <p:nvSpPr>
          <p:cNvPr id="107" name="Google Shape;107;p26"/>
          <p:cNvSpPr txBox="1">
            <a:spLocks noGrp="1"/>
          </p:cNvSpPr>
          <p:nvPr>
            <p:ph type="title"/>
          </p:nvPr>
        </p:nvSpPr>
        <p:spPr>
          <a:xfrm>
            <a:off x="608850" y="2285400"/>
            <a:ext cx="7926300" cy="572700"/>
          </a:xfrm>
          <a:prstGeom prst="rect">
            <a:avLst/>
          </a:prstGeom>
          <a:solidFill>
            <a:schemeClr val="bg1"/>
          </a:solidFill>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200" b="1" dirty="0">
                <a:solidFill>
                  <a:srgbClr val="019FAB"/>
                </a:solidFill>
              </a:rPr>
              <a:t>Analysis of Annual Payment Type Usage</a:t>
            </a:r>
            <a:endParaRPr sz="3200" b="1" dirty="0">
              <a:solidFill>
                <a:srgbClr val="019FAB"/>
              </a:solidFill>
            </a:endParaRPr>
          </a:p>
        </p:txBody>
      </p:sp>
    </p:spTree>
    <p:extLst>
      <p:ext uri="{BB962C8B-B14F-4D97-AF65-F5344CB8AC3E}">
        <p14:creationId xmlns:p14="http://schemas.microsoft.com/office/powerpoint/2010/main" val="2410093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44594"/>
              <a:buFont typeface="Arial"/>
              <a:buNone/>
            </a:pPr>
            <a:r>
              <a:rPr lang="en" sz="2220" b="1">
                <a:solidFill>
                  <a:schemeClr val="lt1"/>
                </a:solidFill>
              </a:rPr>
              <a:t>Analysis of Annual Payment Type Usage</a:t>
            </a:r>
            <a:endParaRPr sz="2220" b="1">
              <a:solidFill>
                <a:schemeClr val="lt1"/>
              </a:solidFill>
            </a:endParaRPr>
          </a:p>
          <a:p>
            <a:pPr marL="0" lvl="0" indent="0" algn="ctr" rtl="0">
              <a:spcBef>
                <a:spcPts val="0"/>
              </a:spcBef>
              <a:spcAft>
                <a:spcPts val="0"/>
              </a:spcAft>
              <a:buSzPct val="44594"/>
              <a:buNone/>
            </a:pPr>
            <a:endParaRPr sz="2220" b="1">
              <a:solidFill>
                <a:schemeClr val="lt1"/>
              </a:solidFill>
            </a:endParaRPr>
          </a:p>
        </p:txBody>
      </p:sp>
      <p:sp>
        <p:nvSpPr>
          <p:cNvPr id="56" name="Google Shape;56;p13"/>
          <p:cNvSpPr txBox="1">
            <a:spLocks noGrp="1"/>
          </p:cNvSpPr>
          <p:nvPr>
            <p:ph type="body" idx="1"/>
          </p:nvPr>
        </p:nvSpPr>
        <p:spPr>
          <a:xfrm>
            <a:off x="311700" y="863950"/>
            <a:ext cx="8520600" cy="3705000"/>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r>
              <a:rPr lang="en-US" sz="1500" dirty="0">
                <a:solidFill>
                  <a:schemeClr val="dk1"/>
                </a:solidFill>
              </a:rPr>
              <a:t>Below is the table that displays the amount of usage per each </a:t>
            </a:r>
            <a:r>
              <a:rPr lang="en-US" sz="1500" dirty="0" err="1">
                <a:solidFill>
                  <a:schemeClr val="dk1"/>
                </a:solidFill>
              </a:rPr>
              <a:t>payment_type</a:t>
            </a:r>
            <a:r>
              <a:rPr lang="en-US" sz="1500" dirty="0">
                <a:solidFill>
                  <a:schemeClr val="dk1"/>
                </a:solidFill>
              </a:rPr>
              <a:t> :</a:t>
            </a:r>
          </a:p>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r>
              <a:rPr lang="en-US" sz="1500" dirty="0">
                <a:solidFill>
                  <a:schemeClr val="dk1"/>
                </a:solidFill>
              </a:rPr>
              <a:t>Below is the table that displays the amount of usage by each </a:t>
            </a:r>
            <a:r>
              <a:rPr lang="en-US" sz="1500" dirty="0" err="1">
                <a:solidFill>
                  <a:schemeClr val="dk1"/>
                </a:solidFill>
              </a:rPr>
              <a:t>payment_type</a:t>
            </a:r>
            <a:r>
              <a:rPr lang="en-US" sz="1500" dirty="0">
                <a:solidFill>
                  <a:schemeClr val="dk1"/>
                </a:solidFill>
              </a:rPr>
              <a:t> per year :</a:t>
            </a:r>
          </a:p>
        </p:txBody>
      </p:sp>
      <p:pic>
        <p:nvPicPr>
          <p:cNvPr id="3" name="Picture 2">
            <a:extLst>
              <a:ext uri="{FF2B5EF4-FFF2-40B4-BE49-F238E27FC236}">
                <a16:creationId xmlns:a16="http://schemas.microsoft.com/office/drawing/2014/main" id="{80C74F09-F1CD-BAD8-92F1-B76FCD92EED7}"/>
              </a:ext>
            </a:extLst>
          </p:cNvPr>
          <p:cNvPicPr>
            <a:picLocks noChangeAspect="1"/>
          </p:cNvPicPr>
          <p:nvPr/>
        </p:nvPicPr>
        <p:blipFill>
          <a:blip r:embed="rId3"/>
          <a:stretch>
            <a:fillRect/>
          </a:stretch>
        </p:blipFill>
        <p:spPr>
          <a:xfrm>
            <a:off x="513300" y="1320843"/>
            <a:ext cx="6096851" cy="743054"/>
          </a:xfrm>
          <a:prstGeom prst="rect">
            <a:avLst/>
          </a:prstGeom>
        </p:spPr>
      </p:pic>
      <p:pic>
        <p:nvPicPr>
          <p:cNvPr id="5" name="Picture 4">
            <a:extLst>
              <a:ext uri="{FF2B5EF4-FFF2-40B4-BE49-F238E27FC236}">
                <a16:creationId xmlns:a16="http://schemas.microsoft.com/office/drawing/2014/main" id="{3D624190-F549-D54A-B476-2D16BF70E2D9}"/>
              </a:ext>
            </a:extLst>
          </p:cNvPr>
          <p:cNvPicPr>
            <a:picLocks noChangeAspect="1"/>
          </p:cNvPicPr>
          <p:nvPr/>
        </p:nvPicPr>
        <p:blipFill>
          <a:blip r:embed="rId4"/>
          <a:stretch>
            <a:fillRect/>
          </a:stretch>
        </p:blipFill>
        <p:spPr>
          <a:xfrm>
            <a:off x="513300" y="3079604"/>
            <a:ext cx="7401958" cy="1305107"/>
          </a:xfrm>
          <a:prstGeom prst="rect">
            <a:avLst/>
          </a:prstGeom>
        </p:spPr>
      </p:pic>
    </p:spTree>
    <p:extLst>
      <p:ext uri="{BB962C8B-B14F-4D97-AF65-F5344CB8AC3E}">
        <p14:creationId xmlns:p14="http://schemas.microsoft.com/office/powerpoint/2010/main" val="1905418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44594"/>
              <a:buFont typeface="Arial"/>
              <a:buNone/>
            </a:pPr>
            <a:r>
              <a:rPr lang="en" sz="2220" b="1">
                <a:solidFill>
                  <a:schemeClr val="lt1"/>
                </a:solidFill>
              </a:rPr>
              <a:t>Analysis of Annual Payment Type Usage</a:t>
            </a:r>
            <a:endParaRPr sz="2220" b="1">
              <a:solidFill>
                <a:schemeClr val="lt1"/>
              </a:solidFill>
            </a:endParaRPr>
          </a:p>
          <a:p>
            <a:pPr marL="0" lvl="0" indent="0" algn="ctr" rtl="0">
              <a:spcBef>
                <a:spcPts val="0"/>
              </a:spcBef>
              <a:spcAft>
                <a:spcPts val="0"/>
              </a:spcAft>
              <a:buSzPct val="44594"/>
              <a:buNone/>
            </a:pPr>
            <a:endParaRPr sz="2220" b="1">
              <a:solidFill>
                <a:schemeClr val="lt1"/>
              </a:solidFill>
            </a:endParaRPr>
          </a:p>
        </p:txBody>
      </p:sp>
      <p:sp>
        <p:nvSpPr>
          <p:cNvPr id="56" name="Google Shape;56;p13"/>
          <p:cNvSpPr txBox="1">
            <a:spLocks noGrp="1"/>
          </p:cNvSpPr>
          <p:nvPr>
            <p:ph type="body" idx="1"/>
          </p:nvPr>
        </p:nvSpPr>
        <p:spPr>
          <a:xfrm>
            <a:off x="311700" y="863950"/>
            <a:ext cx="8520600" cy="3705000"/>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r>
              <a:rPr lang="en-ID" sz="1500" dirty="0">
                <a:solidFill>
                  <a:schemeClr val="dk1"/>
                </a:solidFill>
              </a:rPr>
              <a:t>From the chart above, we can see that credit card is by far the most popular method of payment. And in the other charts, we can see that not only is credit card the most popular method, but its growth is also the quite promising. With its growth from 2017 to 2018 being a lot better than </a:t>
            </a:r>
            <a:r>
              <a:rPr lang="en-ID" sz="1500" dirty="0" err="1">
                <a:solidFill>
                  <a:schemeClr val="dk1"/>
                </a:solidFill>
              </a:rPr>
              <a:t>boleto</a:t>
            </a:r>
            <a:r>
              <a:rPr lang="en-ID" sz="1500" dirty="0">
                <a:solidFill>
                  <a:schemeClr val="dk1"/>
                </a:solidFill>
              </a:rPr>
              <a:t> that slows down after 2017.</a:t>
            </a:r>
            <a:endParaRPr sz="1500" dirty="0">
              <a:solidFill>
                <a:schemeClr val="dk1"/>
              </a:solidFill>
            </a:endParaRPr>
          </a:p>
        </p:txBody>
      </p:sp>
      <p:pic>
        <p:nvPicPr>
          <p:cNvPr id="3" name="Picture 2">
            <a:extLst>
              <a:ext uri="{FF2B5EF4-FFF2-40B4-BE49-F238E27FC236}">
                <a16:creationId xmlns:a16="http://schemas.microsoft.com/office/drawing/2014/main" id="{442726E0-B3A6-1563-B2FE-672C50AD8F75}"/>
              </a:ext>
            </a:extLst>
          </p:cNvPr>
          <p:cNvPicPr>
            <a:picLocks noChangeAspect="1"/>
          </p:cNvPicPr>
          <p:nvPr/>
        </p:nvPicPr>
        <p:blipFill>
          <a:blip r:embed="rId3"/>
          <a:stretch>
            <a:fillRect/>
          </a:stretch>
        </p:blipFill>
        <p:spPr>
          <a:xfrm>
            <a:off x="311701" y="863950"/>
            <a:ext cx="2668208" cy="2064771"/>
          </a:xfrm>
          <a:prstGeom prst="rect">
            <a:avLst/>
          </a:prstGeom>
          <a:ln>
            <a:solidFill>
              <a:schemeClr val="tx1"/>
            </a:solidFill>
          </a:ln>
        </p:spPr>
      </p:pic>
      <p:pic>
        <p:nvPicPr>
          <p:cNvPr id="5" name="Picture 4">
            <a:extLst>
              <a:ext uri="{FF2B5EF4-FFF2-40B4-BE49-F238E27FC236}">
                <a16:creationId xmlns:a16="http://schemas.microsoft.com/office/drawing/2014/main" id="{F258EDAC-8F10-FD0A-EB21-02B0A0C861EE}"/>
              </a:ext>
            </a:extLst>
          </p:cNvPr>
          <p:cNvPicPr>
            <a:picLocks noChangeAspect="1"/>
          </p:cNvPicPr>
          <p:nvPr/>
        </p:nvPicPr>
        <p:blipFill>
          <a:blip r:embed="rId4"/>
          <a:stretch>
            <a:fillRect/>
          </a:stretch>
        </p:blipFill>
        <p:spPr>
          <a:xfrm>
            <a:off x="3125923" y="863949"/>
            <a:ext cx="2780181" cy="2064771"/>
          </a:xfrm>
          <a:prstGeom prst="rect">
            <a:avLst/>
          </a:prstGeom>
          <a:ln>
            <a:solidFill>
              <a:schemeClr val="tx1"/>
            </a:solidFill>
          </a:ln>
        </p:spPr>
      </p:pic>
      <p:pic>
        <p:nvPicPr>
          <p:cNvPr id="7" name="Picture 6">
            <a:extLst>
              <a:ext uri="{FF2B5EF4-FFF2-40B4-BE49-F238E27FC236}">
                <a16:creationId xmlns:a16="http://schemas.microsoft.com/office/drawing/2014/main" id="{3FCC5FEF-606E-E119-F5AD-15868C0D6FD4}"/>
              </a:ext>
            </a:extLst>
          </p:cNvPr>
          <p:cNvPicPr>
            <a:picLocks noChangeAspect="1"/>
          </p:cNvPicPr>
          <p:nvPr/>
        </p:nvPicPr>
        <p:blipFill>
          <a:blip r:embed="rId5"/>
          <a:stretch>
            <a:fillRect/>
          </a:stretch>
        </p:blipFill>
        <p:spPr>
          <a:xfrm>
            <a:off x="6047341" y="863949"/>
            <a:ext cx="2784958" cy="2064771"/>
          </a:xfrm>
          <a:prstGeom prst="rect">
            <a:avLst/>
          </a:prstGeom>
          <a:ln>
            <a:solidFill>
              <a:schemeClr val="tx1"/>
            </a:solidFill>
          </a:ln>
        </p:spPr>
      </p:pic>
    </p:spTree>
    <p:extLst>
      <p:ext uri="{BB962C8B-B14F-4D97-AF65-F5344CB8AC3E}">
        <p14:creationId xmlns:p14="http://schemas.microsoft.com/office/powerpoint/2010/main" val="3605898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44594"/>
              <a:buFont typeface="Arial"/>
              <a:buNone/>
            </a:pPr>
            <a:r>
              <a:rPr lang="en" sz="2220" b="1">
                <a:solidFill>
                  <a:schemeClr val="lt1"/>
                </a:solidFill>
              </a:rPr>
              <a:t>Analysis of Annual Payment Type Usage</a:t>
            </a:r>
            <a:endParaRPr sz="2220" b="1">
              <a:solidFill>
                <a:schemeClr val="lt1"/>
              </a:solidFill>
            </a:endParaRPr>
          </a:p>
          <a:p>
            <a:pPr marL="0" lvl="0" indent="0" algn="ctr" rtl="0">
              <a:spcBef>
                <a:spcPts val="0"/>
              </a:spcBef>
              <a:spcAft>
                <a:spcPts val="0"/>
              </a:spcAft>
              <a:buSzPct val="44594"/>
              <a:buNone/>
            </a:pPr>
            <a:endParaRPr sz="2220" b="1">
              <a:solidFill>
                <a:schemeClr val="lt1"/>
              </a:solidFill>
            </a:endParaRPr>
          </a:p>
        </p:txBody>
      </p:sp>
      <p:sp>
        <p:nvSpPr>
          <p:cNvPr id="55" name="Google Shape;55;p13"/>
          <p:cNvSpPr txBox="1"/>
          <p:nvPr/>
        </p:nvSpPr>
        <p:spPr>
          <a:xfrm>
            <a:off x="1944000" y="4651088"/>
            <a:ext cx="7200000" cy="492412"/>
          </a:xfrm>
          <a:prstGeom prst="rect">
            <a:avLst/>
          </a:prstGeom>
          <a:noFill/>
          <a:ln>
            <a:noFill/>
          </a:ln>
        </p:spPr>
        <p:txBody>
          <a:bodyPr spcFirstLastPara="1" wrap="square" lIns="91425" tIns="91425" rIns="91425" bIns="91425" anchor="t" anchorCtr="0">
            <a:spAutoFit/>
          </a:bodyPr>
          <a:lstStyle/>
          <a:p>
            <a:pPr marL="0" lvl="0" indent="0" rtl="0">
              <a:lnSpc>
                <a:spcPct val="100000"/>
              </a:lnSpc>
              <a:spcBef>
                <a:spcPts val="0"/>
              </a:spcBef>
              <a:spcAft>
                <a:spcPts val="0"/>
              </a:spcAft>
              <a:buNone/>
            </a:pPr>
            <a:r>
              <a:rPr lang="en-US" sz="1000" dirty="0">
                <a:solidFill>
                  <a:schemeClr val="dk1"/>
                </a:solidFill>
              </a:rPr>
              <a:t>The complete query in doc format, charts in </a:t>
            </a:r>
            <a:r>
              <a:rPr lang="en-US" sz="1000" dirty="0" err="1">
                <a:solidFill>
                  <a:schemeClr val="dk1"/>
                </a:solidFill>
              </a:rPr>
              <a:t>png</a:t>
            </a:r>
            <a:r>
              <a:rPr lang="en-US" sz="1000" dirty="0">
                <a:solidFill>
                  <a:schemeClr val="dk1"/>
                </a:solidFill>
              </a:rPr>
              <a:t> format, and output tables in csv format can be accessed in the following link :</a:t>
            </a:r>
          </a:p>
          <a:p>
            <a:pPr marL="0" lvl="0" indent="0" rtl="0">
              <a:lnSpc>
                <a:spcPct val="100000"/>
              </a:lnSpc>
              <a:spcBef>
                <a:spcPts val="0"/>
              </a:spcBef>
              <a:spcAft>
                <a:spcPts val="0"/>
              </a:spcAft>
              <a:buNone/>
            </a:pPr>
            <a:r>
              <a:rPr lang="en-ID" sz="1000" dirty="0">
                <a:solidFill>
                  <a:schemeClr val="dk1"/>
                </a:solidFill>
                <a:hlinkClick r:id="rId3"/>
              </a:rPr>
              <a:t>https://drive.google.com/drive/folders/1ycToT7_-QCo9QQ11w75aaYNHHABRm4sG?usp=sharing</a:t>
            </a:r>
            <a:endParaRPr sz="1000" dirty="0">
              <a:solidFill>
                <a:schemeClr val="dk1"/>
              </a:solidFill>
            </a:endParaRPr>
          </a:p>
        </p:txBody>
      </p:sp>
      <p:sp>
        <p:nvSpPr>
          <p:cNvPr id="56" name="Google Shape;56;p13"/>
          <p:cNvSpPr txBox="1">
            <a:spLocks noGrp="1"/>
          </p:cNvSpPr>
          <p:nvPr>
            <p:ph type="body" idx="1"/>
          </p:nvPr>
        </p:nvSpPr>
        <p:spPr>
          <a:xfrm>
            <a:off x="311700" y="863950"/>
            <a:ext cx="8520600" cy="3705000"/>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r>
              <a:rPr lang="en-ID" sz="1500" dirty="0">
                <a:solidFill>
                  <a:schemeClr val="dk1"/>
                </a:solidFill>
              </a:rPr>
              <a:t>From the charts above, it is visible that the voucher payment type is in decline after the 2017 growth boom. Whilst the growth of the usage of debit cards are the best compared to all the other payment types. One interesting note is that in 2018, there are 3 orders with undefined payment types. It is possible to investigate further what kind of payment type it is, especially if it grows exponentially in the following years, being a significant player in the game.</a:t>
            </a:r>
            <a:endParaRPr sz="1500" dirty="0">
              <a:solidFill>
                <a:schemeClr val="dk1"/>
              </a:solidFill>
            </a:endParaRPr>
          </a:p>
        </p:txBody>
      </p:sp>
      <p:pic>
        <p:nvPicPr>
          <p:cNvPr id="3" name="Picture 2">
            <a:extLst>
              <a:ext uri="{FF2B5EF4-FFF2-40B4-BE49-F238E27FC236}">
                <a16:creationId xmlns:a16="http://schemas.microsoft.com/office/drawing/2014/main" id="{224DB7B8-6013-45DD-E8F9-D90CD33A3855}"/>
              </a:ext>
            </a:extLst>
          </p:cNvPr>
          <p:cNvPicPr>
            <a:picLocks noChangeAspect="1"/>
          </p:cNvPicPr>
          <p:nvPr/>
        </p:nvPicPr>
        <p:blipFill>
          <a:blip r:embed="rId4"/>
          <a:stretch>
            <a:fillRect/>
          </a:stretch>
        </p:blipFill>
        <p:spPr>
          <a:xfrm>
            <a:off x="311700" y="863950"/>
            <a:ext cx="2700000" cy="2000769"/>
          </a:xfrm>
          <a:prstGeom prst="rect">
            <a:avLst/>
          </a:prstGeom>
          <a:ln>
            <a:solidFill>
              <a:schemeClr val="tx1"/>
            </a:solidFill>
          </a:ln>
        </p:spPr>
      </p:pic>
      <p:pic>
        <p:nvPicPr>
          <p:cNvPr id="5" name="Picture 4">
            <a:extLst>
              <a:ext uri="{FF2B5EF4-FFF2-40B4-BE49-F238E27FC236}">
                <a16:creationId xmlns:a16="http://schemas.microsoft.com/office/drawing/2014/main" id="{385AC2B5-0185-9F02-0741-553916A1C5D9}"/>
              </a:ext>
            </a:extLst>
          </p:cNvPr>
          <p:cNvPicPr>
            <a:picLocks noChangeAspect="1"/>
          </p:cNvPicPr>
          <p:nvPr/>
        </p:nvPicPr>
        <p:blipFill>
          <a:blip r:embed="rId5"/>
          <a:stretch>
            <a:fillRect/>
          </a:stretch>
        </p:blipFill>
        <p:spPr>
          <a:xfrm>
            <a:off x="3222000" y="863950"/>
            <a:ext cx="2700000" cy="2001783"/>
          </a:xfrm>
          <a:prstGeom prst="rect">
            <a:avLst/>
          </a:prstGeom>
          <a:ln>
            <a:solidFill>
              <a:schemeClr val="tx1"/>
            </a:solidFill>
          </a:ln>
        </p:spPr>
      </p:pic>
      <p:pic>
        <p:nvPicPr>
          <p:cNvPr id="7" name="Picture 6">
            <a:extLst>
              <a:ext uri="{FF2B5EF4-FFF2-40B4-BE49-F238E27FC236}">
                <a16:creationId xmlns:a16="http://schemas.microsoft.com/office/drawing/2014/main" id="{4540F29B-DBD0-D1D8-CDCF-A0A7EFF5D3D6}"/>
              </a:ext>
            </a:extLst>
          </p:cNvPr>
          <p:cNvPicPr>
            <a:picLocks noChangeAspect="1"/>
          </p:cNvPicPr>
          <p:nvPr/>
        </p:nvPicPr>
        <p:blipFill>
          <a:blip r:embed="rId6"/>
          <a:stretch>
            <a:fillRect/>
          </a:stretch>
        </p:blipFill>
        <p:spPr>
          <a:xfrm>
            <a:off x="6132300" y="863950"/>
            <a:ext cx="2700000" cy="2000000"/>
          </a:xfrm>
          <a:prstGeom prst="rect">
            <a:avLst/>
          </a:prstGeom>
          <a:ln>
            <a:solidFill>
              <a:schemeClr val="tx1"/>
            </a:solidFill>
          </a:ln>
        </p:spPr>
      </p:pic>
    </p:spTree>
    <p:extLst>
      <p:ext uri="{BB962C8B-B14F-4D97-AF65-F5344CB8AC3E}">
        <p14:creationId xmlns:p14="http://schemas.microsoft.com/office/powerpoint/2010/main" val="2796995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6" name="Picture 5">
            <a:extLst>
              <a:ext uri="{FF2B5EF4-FFF2-40B4-BE49-F238E27FC236}">
                <a16:creationId xmlns:a16="http://schemas.microsoft.com/office/drawing/2014/main" id="{DDE80B5D-4234-ABC2-E9A7-782E59366525}"/>
              </a:ext>
            </a:extLst>
          </p:cNvPr>
          <p:cNvPicPr>
            <a:picLocks noChangeAspect="1"/>
          </p:cNvPicPr>
          <p:nvPr/>
        </p:nvPicPr>
        <p:blipFill>
          <a:blip r:embed="rId3"/>
          <a:stretch>
            <a:fillRect/>
          </a:stretch>
        </p:blipFill>
        <p:spPr>
          <a:xfrm>
            <a:off x="0" y="0"/>
            <a:ext cx="9144000" cy="5143500"/>
          </a:xfrm>
          <a:prstGeom prst="rect">
            <a:avLst/>
          </a:prstGeom>
        </p:spPr>
      </p:pic>
      <p:sp>
        <p:nvSpPr>
          <p:cNvPr id="107" name="Google Shape;107;p26"/>
          <p:cNvSpPr txBox="1">
            <a:spLocks noGrp="1"/>
          </p:cNvSpPr>
          <p:nvPr>
            <p:ph type="title"/>
          </p:nvPr>
        </p:nvSpPr>
        <p:spPr>
          <a:xfrm>
            <a:off x="608850" y="2285400"/>
            <a:ext cx="7926300" cy="572700"/>
          </a:xfrm>
          <a:prstGeom prst="rect">
            <a:avLst/>
          </a:prstGeom>
          <a:solidFill>
            <a:schemeClr val="bg1"/>
          </a:solidFill>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200" b="1" dirty="0">
                <a:solidFill>
                  <a:srgbClr val="019FAB"/>
                </a:solidFill>
              </a:rPr>
              <a:t>Overview</a:t>
            </a:r>
            <a:endParaRPr sz="3200" b="1" dirty="0">
              <a:solidFill>
                <a:srgbClr val="019FAB"/>
              </a:solidFill>
            </a:endParaRPr>
          </a:p>
        </p:txBody>
      </p:sp>
    </p:spTree>
    <p:extLst>
      <p:ext uri="{BB962C8B-B14F-4D97-AF65-F5344CB8AC3E}">
        <p14:creationId xmlns:p14="http://schemas.microsoft.com/office/powerpoint/2010/main" val="2220659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rPr>
              <a:t>Overview</a:t>
            </a:r>
            <a:endParaRPr sz="2220" b="1" dirty="0">
              <a:solidFill>
                <a:schemeClr val="lt1"/>
              </a:solidFill>
            </a:endParaRPr>
          </a:p>
        </p:txBody>
      </p:sp>
      <p:sp>
        <p:nvSpPr>
          <p:cNvPr id="108" name="Google Shape;108;p26"/>
          <p:cNvSpPr txBox="1">
            <a:spLocks noGrp="1"/>
          </p:cNvSpPr>
          <p:nvPr>
            <p:ph type="body" idx="1"/>
          </p:nvPr>
        </p:nvSpPr>
        <p:spPr>
          <a:xfrm>
            <a:off x="311700" y="1127760"/>
            <a:ext cx="8520600" cy="3436620"/>
          </a:xfrm>
          <a:prstGeom prst="rect">
            <a:avLst/>
          </a:prstGeom>
        </p:spPr>
        <p:txBody>
          <a:bodyPr spcFirstLastPara="1" wrap="square" lIns="91425" tIns="91425" rIns="91425" bIns="91425" anchor="t" anchorCtr="0">
            <a:normAutofit/>
          </a:bodyPr>
          <a:lstStyle/>
          <a:p>
            <a:pPr marL="114300" indent="0" algn="just">
              <a:buNone/>
            </a:pPr>
            <a:r>
              <a:rPr lang="en-US" b="0" i="0" dirty="0">
                <a:solidFill>
                  <a:srgbClr val="374151"/>
                </a:solidFill>
                <a:effectLst/>
                <a:latin typeface="Dosis" pitchFamily="2" charset="0"/>
              </a:rPr>
              <a:t>In a company, measuring business performance is of utmost importance to track, monitor, and assess the success or failure of various business processes. Therefore, this paper will analyze the business performance of an eCommerce company, taking into consideration several business metrics, namely customer growth, product quality, and payment methods. </a:t>
            </a:r>
          </a:p>
          <a:p>
            <a:pPr marL="114300" indent="0" algn="just">
              <a:buNone/>
            </a:pPr>
            <a:endParaRPr lang="en-US" dirty="0">
              <a:solidFill>
                <a:srgbClr val="374151"/>
              </a:solidFill>
              <a:latin typeface="Dosis" pitchFamily="2" charset="0"/>
            </a:endParaRPr>
          </a:p>
          <a:p>
            <a:pPr marL="114300" indent="0" algn="just">
              <a:buNone/>
            </a:pPr>
            <a:r>
              <a:rPr lang="en-US" b="0" i="0" dirty="0">
                <a:solidFill>
                  <a:srgbClr val="374151"/>
                </a:solidFill>
                <a:effectLst/>
                <a:latin typeface="Dosis" pitchFamily="2" charset="0"/>
              </a:rPr>
              <a:t>All results are outputs from queries executed in PostgreSQL’s management tool Pg Admin 4. </a:t>
            </a:r>
          </a:p>
          <a:p>
            <a:pPr marL="114300" indent="0" algn="just">
              <a:buNone/>
            </a:pPr>
            <a:endParaRPr lang="en-US" dirty="0">
              <a:solidFill>
                <a:srgbClr val="374151"/>
              </a:solidFill>
              <a:latin typeface="Dosis" pitchFamily="2" charset="0"/>
            </a:endParaRPr>
          </a:p>
          <a:p>
            <a:pPr marL="114300" indent="0" algn="just">
              <a:buNone/>
            </a:pPr>
            <a:r>
              <a:rPr lang="en-US" b="0" i="0" dirty="0">
                <a:solidFill>
                  <a:srgbClr val="374151"/>
                </a:solidFill>
                <a:effectLst/>
                <a:latin typeface="Dosis" pitchFamily="2" charset="0"/>
              </a:rPr>
              <a:t>Link to the datasets used in this project can be found here :</a:t>
            </a:r>
          </a:p>
          <a:p>
            <a:pPr marL="114300" indent="0" algn="just">
              <a:buNone/>
            </a:pPr>
            <a:r>
              <a:rPr lang="en-US" sz="1100" b="0" i="0" dirty="0">
                <a:solidFill>
                  <a:srgbClr val="374151"/>
                </a:solidFill>
                <a:effectLst/>
                <a:latin typeface="Dosis" pitchFamily="2" charset="0"/>
                <a:hlinkClick r:id="rId3"/>
              </a:rPr>
              <a:t>https://drive.google.com/drive/folders/1PCdSDyv1dYNZYDmznSKVUgfl0jhP1Zyq?usp=sharing</a:t>
            </a:r>
            <a:endParaRPr lang="en-US" sz="1100" b="0" i="0" dirty="0">
              <a:solidFill>
                <a:srgbClr val="374151"/>
              </a:solidFill>
              <a:effectLst/>
              <a:latin typeface="Dosis"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6" name="Picture 5">
            <a:extLst>
              <a:ext uri="{FF2B5EF4-FFF2-40B4-BE49-F238E27FC236}">
                <a16:creationId xmlns:a16="http://schemas.microsoft.com/office/drawing/2014/main" id="{DDE80B5D-4234-ABC2-E9A7-782E59366525}"/>
              </a:ext>
            </a:extLst>
          </p:cNvPr>
          <p:cNvPicPr>
            <a:picLocks noChangeAspect="1"/>
          </p:cNvPicPr>
          <p:nvPr/>
        </p:nvPicPr>
        <p:blipFill>
          <a:blip r:embed="rId3"/>
          <a:stretch>
            <a:fillRect/>
          </a:stretch>
        </p:blipFill>
        <p:spPr>
          <a:xfrm>
            <a:off x="0" y="0"/>
            <a:ext cx="9144000" cy="5143500"/>
          </a:xfrm>
          <a:prstGeom prst="rect">
            <a:avLst/>
          </a:prstGeom>
        </p:spPr>
      </p:pic>
      <p:sp>
        <p:nvSpPr>
          <p:cNvPr id="107" name="Google Shape;107;p26"/>
          <p:cNvSpPr txBox="1">
            <a:spLocks noGrp="1"/>
          </p:cNvSpPr>
          <p:nvPr>
            <p:ph type="title"/>
          </p:nvPr>
        </p:nvSpPr>
        <p:spPr>
          <a:xfrm>
            <a:off x="608850" y="2285400"/>
            <a:ext cx="7926300" cy="572700"/>
          </a:xfrm>
          <a:prstGeom prst="rect">
            <a:avLst/>
          </a:prstGeom>
          <a:solidFill>
            <a:schemeClr val="bg1"/>
          </a:solidFill>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200" b="1" dirty="0">
                <a:solidFill>
                  <a:srgbClr val="019FAB"/>
                </a:solidFill>
              </a:rPr>
              <a:t>Data Preparation</a:t>
            </a:r>
            <a:endParaRPr sz="3200" b="1" dirty="0">
              <a:solidFill>
                <a:srgbClr val="019FAB"/>
              </a:solidFill>
            </a:endParaRPr>
          </a:p>
        </p:txBody>
      </p:sp>
    </p:spTree>
    <p:extLst>
      <p:ext uri="{BB962C8B-B14F-4D97-AF65-F5344CB8AC3E}">
        <p14:creationId xmlns:p14="http://schemas.microsoft.com/office/powerpoint/2010/main" val="2237541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Preparation</a:t>
            </a:r>
            <a:endParaRPr b="1" dirty="0"/>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lnSpcReduction="10000"/>
          </a:bodyPr>
          <a:lstStyle/>
          <a:p>
            <a:pPr marL="133350" lvl="0" indent="0" algn="l" rtl="0">
              <a:spcBef>
                <a:spcPts val="0"/>
              </a:spcBef>
              <a:spcAft>
                <a:spcPts val="0"/>
              </a:spcAft>
              <a:buClr>
                <a:schemeClr val="dk1"/>
              </a:buClr>
              <a:buSzPts val="1500"/>
              <a:buNone/>
            </a:pPr>
            <a:r>
              <a:rPr lang="en-US" sz="1500" dirty="0">
                <a:solidFill>
                  <a:schemeClr val="dk1"/>
                </a:solidFill>
              </a:rPr>
              <a:t>I first created a database in the Pg Admin 4 named ‘ecommerce’. Then, create 8 tables from the datasets : customers_dataset.csv, geolocation_dataset.csv, order_items_dataset.csv, order_payments_dataset.csv, order_reviews_dataset.csv, orders_dataset.csv, product_dataset.csv, sellers_dataset.csv. With the </a:t>
            </a:r>
            <a:r>
              <a:rPr lang="en-US" sz="1500" dirty="0" err="1">
                <a:solidFill>
                  <a:schemeClr val="dk1"/>
                </a:solidFill>
              </a:rPr>
              <a:t>product_id</a:t>
            </a:r>
            <a:r>
              <a:rPr lang="en-US" sz="1500" dirty="0">
                <a:solidFill>
                  <a:schemeClr val="dk1"/>
                </a:solidFill>
              </a:rPr>
              <a:t> column from the </a:t>
            </a:r>
            <a:r>
              <a:rPr lang="en-US" sz="1500" dirty="0" err="1">
                <a:solidFill>
                  <a:schemeClr val="dk1"/>
                </a:solidFill>
              </a:rPr>
              <a:t>product_dataset</a:t>
            </a:r>
            <a:r>
              <a:rPr lang="en-US" sz="1500" dirty="0">
                <a:solidFill>
                  <a:schemeClr val="dk1"/>
                </a:solidFill>
              </a:rPr>
              <a:t> table as a primary key, the </a:t>
            </a:r>
            <a:r>
              <a:rPr lang="en-US" sz="1500" dirty="0" err="1">
                <a:solidFill>
                  <a:schemeClr val="dk1"/>
                </a:solidFill>
              </a:rPr>
              <a:t>order_id</a:t>
            </a:r>
            <a:r>
              <a:rPr lang="en-US" sz="1500" dirty="0">
                <a:solidFill>
                  <a:schemeClr val="dk1"/>
                </a:solidFill>
              </a:rPr>
              <a:t> column from the </a:t>
            </a:r>
            <a:r>
              <a:rPr lang="en-US" sz="1500" dirty="0" err="1">
                <a:solidFill>
                  <a:schemeClr val="dk1"/>
                </a:solidFill>
              </a:rPr>
              <a:t>orders_dataset</a:t>
            </a:r>
            <a:r>
              <a:rPr lang="en-US" sz="1500" dirty="0">
                <a:solidFill>
                  <a:schemeClr val="dk1"/>
                </a:solidFill>
              </a:rPr>
              <a:t> table as a primary key, the </a:t>
            </a:r>
            <a:r>
              <a:rPr lang="en-US" sz="1500" dirty="0" err="1">
                <a:solidFill>
                  <a:schemeClr val="dk1"/>
                </a:solidFill>
              </a:rPr>
              <a:t>seller_id</a:t>
            </a:r>
            <a:r>
              <a:rPr lang="en-US" sz="1500" dirty="0">
                <a:solidFill>
                  <a:schemeClr val="dk1"/>
                </a:solidFill>
              </a:rPr>
              <a:t> column from the </a:t>
            </a:r>
            <a:r>
              <a:rPr lang="en-US" sz="1500" dirty="0" err="1">
                <a:solidFill>
                  <a:schemeClr val="dk1"/>
                </a:solidFill>
              </a:rPr>
              <a:t>sellers_dataset</a:t>
            </a:r>
            <a:r>
              <a:rPr lang="en-US" sz="1500" dirty="0">
                <a:solidFill>
                  <a:schemeClr val="dk1"/>
                </a:solidFill>
              </a:rPr>
              <a:t> table as a primary key, and the </a:t>
            </a:r>
            <a:r>
              <a:rPr lang="en-US" sz="1500" dirty="0" err="1">
                <a:solidFill>
                  <a:schemeClr val="dk1"/>
                </a:solidFill>
              </a:rPr>
              <a:t>customer_id</a:t>
            </a:r>
            <a:r>
              <a:rPr lang="en-US" sz="1500" dirty="0">
                <a:solidFill>
                  <a:schemeClr val="dk1"/>
                </a:solidFill>
              </a:rPr>
              <a:t> column from the </a:t>
            </a:r>
            <a:r>
              <a:rPr lang="en-US" sz="1500" dirty="0" err="1">
                <a:solidFill>
                  <a:schemeClr val="dk1"/>
                </a:solidFill>
              </a:rPr>
              <a:t>customers_dataset</a:t>
            </a:r>
            <a:r>
              <a:rPr lang="en-US" sz="1500" dirty="0">
                <a:solidFill>
                  <a:schemeClr val="dk1"/>
                </a:solidFill>
              </a:rPr>
              <a:t> table as a primary key.</a:t>
            </a:r>
          </a:p>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r>
              <a:rPr lang="en-US" sz="1500" dirty="0">
                <a:solidFill>
                  <a:schemeClr val="dk1"/>
                </a:solidFill>
              </a:rPr>
              <a:t>Looking at the relationship requirement between the tables, the </a:t>
            </a:r>
            <a:r>
              <a:rPr lang="en-US" sz="1500" dirty="0" err="1">
                <a:solidFill>
                  <a:schemeClr val="dk1"/>
                </a:solidFill>
              </a:rPr>
              <a:t>zip_code_prefix</a:t>
            </a:r>
            <a:r>
              <a:rPr lang="en-US" sz="1500" dirty="0">
                <a:solidFill>
                  <a:schemeClr val="dk1"/>
                </a:solidFill>
              </a:rPr>
              <a:t> column in the </a:t>
            </a:r>
            <a:r>
              <a:rPr lang="en-US" sz="1500" dirty="0" err="1">
                <a:solidFill>
                  <a:schemeClr val="dk1"/>
                </a:solidFill>
              </a:rPr>
              <a:t>geolocation_dataset</a:t>
            </a:r>
            <a:r>
              <a:rPr lang="en-US" sz="1500" dirty="0">
                <a:solidFill>
                  <a:schemeClr val="dk1"/>
                </a:solidFill>
              </a:rPr>
              <a:t> table needs to be unique in order to establish the proper relationships. However, the column contains duplicate values. And not only that, some </a:t>
            </a:r>
            <a:r>
              <a:rPr lang="en-US" sz="1500" dirty="0" err="1">
                <a:solidFill>
                  <a:schemeClr val="dk1"/>
                </a:solidFill>
              </a:rPr>
              <a:t>zip_code_prefix</a:t>
            </a:r>
            <a:r>
              <a:rPr lang="en-US" sz="1500" dirty="0">
                <a:solidFill>
                  <a:schemeClr val="dk1"/>
                </a:solidFill>
              </a:rPr>
              <a:t> values from the </a:t>
            </a:r>
            <a:r>
              <a:rPr lang="en-US" sz="1500" dirty="0" err="1">
                <a:solidFill>
                  <a:schemeClr val="dk1"/>
                </a:solidFill>
              </a:rPr>
              <a:t>sellers_dataset</a:t>
            </a:r>
            <a:r>
              <a:rPr lang="en-US" sz="1500" dirty="0">
                <a:solidFill>
                  <a:schemeClr val="dk1"/>
                </a:solidFill>
              </a:rPr>
              <a:t> and </a:t>
            </a:r>
            <a:r>
              <a:rPr lang="en-US" sz="1500" dirty="0" err="1">
                <a:solidFill>
                  <a:schemeClr val="dk1"/>
                </a:solidFill>
              </a:rPr>
              <a:t>customers_dataset</a:t>
            </a:r>
            <a:r>
              <a:rPr lang="en-US" sz="1500" dirty="0">
                <a:solidFill>
                  <a:schemeClr val="dk1"/>
                </a:solidFill>
              </a:rPr>
              <a:t> tables do not exist in the </a:t>
            </a:r>
            <a:r>
              <a:rPr lang="en-US" sz="1500" dirty="0" err="1">
                <a:solidFill>
                  <a:schemeClr val="dk1"/>
                </a:solidFill>
              </a:rPr>
              <a:t>zip_code_prefix</a:t>
            </a:r>
            <a:r>
              <a:rPr lang="en-US" sz="1500" dirty="0">
                <a:solidFill>
                  <a:schemeClr val="dk1"/>
                </a:solidFill>
              </a:rPr>
              <a:t> column within the </a:t>
            </a:r>
            <a:r>
              <a:rPr lang="en-US" sz="1500" dirty="0" err="1">
                <a:solidFill>
                  <a:schemeClr val="dk1"/>
                </a:solidFill>
              </a:rPr>
              <a:t>geolocation_dataset</a:t>
            </a:r>
            <a:r>
              <a:rPr lang="en-US" sz="1500" dirty="0">
                <a:solidFill>
                  <a:schemeClr val="dk1"/>
                </a:solidFill>
              </a:rPr>
              <a:t> table. Therefore, data cleaning must be performed that inputs the non-existing </a:t>
            </a:r>
            <a:r>
              <a:rPr lang="en-US" sz="1500" dirty="0" err="1">
                <a:solidFill>
                  <a:schemeClr val="dk1"/>
                </a:solidFill>
              </a:rPr>
              <a:t>zip_code_prefix</a:t>
            </a:r>
            <a:r>
              <a:rPr lang="en-US" sz="1500" dirty="0">
                <a:solidFill>
                  <a:schemeClr val="dk1"/>
                </a:solidFill>
              </a:rPr>
              <a:t> values into the </a:t>
            </a:r>
            <a:r>
              <a:rPr lang="en-US" sz="1500" dirty="0" err="1">
                <a:solidFill>
                  <a:schemeClr val="dk1"/>
                </a:solidFill>
              </a:rPr>
              <a:t>geolocation_dataset</a:t>
            </a:r>
            <a:r>
              <a:rPr lang="en-US" sz="1500" dirty="0">
                <a:solidFill>
                  <a:schemeClr val="dk1"/>
                </a:solidFill>
              </a:rPr>
              <a:t> table, and then dropping the duplicate values so that each and every value within the </a:t>
            </a:r>
            <a:r>
              <a:rPr lang="en-US" sz="1500" dirty="0" err="1">
                <a:solidFill>
                  <a:schemeClr val="dk1"/>
                </a:solidFill>
              </a:rPr>
              <a:t>zip_code_prefix</a:t>
            </a:r>
            <a:r>
              <a:rPr lang="en-US" sz="1500" dirty="0">
                <a:solidFill>
                  <a:schemeClr val="dk1"/>
                </a:solidFill>
              </a:rPr>
              <a:t> column in the </a:t>
            </a:r>
            <a:r>
              <a:rPr lang="en-US" sz="1500" dirty="0" err="1">
                <a:solidFill>
                  <a:schemeClr val="dk1"/>
                </a:solidFill>
              </a:rPr>
              <a:t>geolocation_dataset</a:t>
            </a:r>
            <a:r>
              <a:rPr lang="en-US" sz="1500" dirty="0">
                <a:solidFill>
                  <a:schemeClr val="dk1"/>
                </a:solidFill>
              </a:rPr>
              <a:t> table is unique. And finally setting that column as a primary key.</a:t>
            </a:r>
          </a:p>
        </p:txBody>
      </p:sp>
    </p:spTree>
    <p:extLst>
      <p:ext uri="{BB962C8B-B14F-4D97-AF65-F5344CB8AC3E}">
        <p14:creationId xmlns:p14="http://schemas.microsoft.com/office/powerpoint/2010/main" val="43132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Preparation</a:t>
            </a:r>
            <a:endParaRPr b="1" dirty="0"/>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r>
              <a:rPr lang="en-US" sz="1500" dirty="0">
                <a:solidFill>
                  <a:schemeClr val="dk1"/>
                </a:solidFill>
              </a:rPr>
              <a:t>After all that, only then can I create the relationships by establishing a foreign key constraint into the corresponding tables. By obeying the relationship requirement on the left, I created the Entity Relationship Diagram (ERD) using Pg Admin 4 on the right :</a:t>
            </a:r>
          </a:p>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endParaRPr lang="en-ID" sz="1500" dirty="0">
              <a:solidFill>
                <a:schemeClr val="dk1"/>
              </a:solidFill>
            </a:endParaRPr>
          </a:p>
          <a:p>
            <a:pPr marL="133350" lvl="0" indent="0" algn="l" rtl="0">
              <a:spcBef>
                <a:spcPts val="0"/>
              </a:spcBef>
              <a:spcAft>
                <a:spcPts val="0"/>
              </a:spcAft>
              <a:buClr>
                <a:schemeClr val="dk1"/>
              </a:buClr>
              <a:buSzPts val="1500"/>
              <a:buNone/>
            </a:pPr>
            <a:r>
              <a:rPr lang="en-US" sz="1500" dirty="0">
                <a:solidFill>
                  <a:schemeClr val="dk1"/>
                </a:solidFill>
              </a:rPr>
              <a:t>The complete query, ERD in </a:t>
            </a:r>
            <a:r>
              <a:rPr lang="en-US" sz="1500" dirty="0" err="1">
                <a:solidFill>
                  <a:schemeClr val="dk1"/>
                </a:solidFill>
              </a:rPr>
              <a:t>png</a:t>
            </a:r>
            <a:r>
              <a:rPr lang="en-US" sz="1500" dirty="0">
                <a:solidFill>
                  <a:schemeClr val="dk1"/>
                </a:solidFill>
              </a:rPr>
              <a:t> format, and ERD in </a:t>
            </a:r>
          </a:p>
          <a:p>
            <a:pPr marL="133350" lvl="0" indent="0" algn="l" rtl="0">
              <a:spcBef>
                <a:spcPts val="0"/>
              </a:spcBef>
              <a:spcAft>
                <a:spcPts val="0"/>
              </a:spcAft>
              <a:buClr>
                <a:schemeClr val="dk1"/>
              </a:buClr>
              <a:buSzPts val="1500"/>
              <a:buNone/>
            </a:pPr>
            <a:r>
              <a:rPr lang="en-US" sz="1500" dirty="0" err="1">
                <a:solidFill>
                  <a:schemeClr val="dk1"/>
                </a:solidFill>
              </a:rPr>
              <a:t>pgerd</a:t>
            </a:r>
            <a:r>
              <a:rPr lang="en-US" sz="1500" dirty="0">
                <a:solidFill>
                  <a:schemeClr val="dk1"/>
                </a:solidFill>
              </a:rPr>
              <a:t> format can be accessed in the following link : </a:t>
            </a:r>
            <a:r>
              <a:rPr lang="en-US" sz="900" dirty="0">
                <a:solidFill>
                  <a:schemeClr val="dk1"/>
                </a:solidFill>
                <a:hlinkClick r:id="rId3"/>
              </a:rPr>
              <a:t>https://drive.google.com/drive/folders/1jT952KR6TyS2r56I1UTezjyxUOfo9dCq?usp=sharing</a:t>
            </a:r>
            <a:endParaRPr sz="1500" dirty="0">
              <a:solidFill>
                <a:schemeClr val="dk1"/>
              </a:solidFill>
            </a:endParaRPr>
          </a:p>
        </p:txBody>
      </p:sp>
      <p:pic>
        <p:nvPicPr>
          <p:cNvPr id="3" name="Picture 2" descr="A screenshot of a video game&#10;&#10;Description automatically generated">
            <a:extLst>
              <a:ext uri="{FF2B5EF4-FFF2-40B4-BE49-F238E27FC236}">
                <a16:creationId xmlns:a16="http://schemas.microsoft.com/office/drawing/2014/main" id="{820261D9-1C2D-D798-4800-0157F704F053}"/>
              </a:ext>
            </a:extLst>
          </p:cNvPr>
          <p:cNvPicPr>
            <a:picLocks noChangeAspect="1"/>
          </p:cNvPicPr>
          <p:nvPr/>
        </p:nvPicPr>
        <p:blipFill>
          <a:blip r:embed="rId4"/>
          <a:stretch>
            <a:fillRect/>
          </a:stretch>
        </p:blipFill>
        <p:spPr>
          <a:xfrm>
            <a:off x="548640" y="1847964"/>
            <a:ext cx="3962400" cy="2050222"/>
          </a:xfrm>
          <a:prstGeom prst="rect">
            <a:avLst/>
          </a:prstGeom>
          <a:ln>
            <a:solidFill>
              <a:schemeClr val="tx1"/>
            </a:solidFill>
          </a:ln>
        </p:spPr>
      </p:pic>
      <p:pic>
        <p:nvPicPr>
          <p:cNvPr id="11" name="Picture 10" descr="A screenshot of a computer&#10;&#10;Description automatically generated">
            <a:extLst>
              <a:ext uri="{FF2B5EF4-FFF2-40B4-BE49-F238E27FC236}">
                <a16:creationId xmlns:a16="http://schemas.microsoft.com/office/drawing/2014/main" id="{B0877BBA-A8C8-0CE2-0DA1-5A7C4B7DF0A9}"/>
              </a:ext>
            </a:extLst>
          </p:cNvPr>
          <p:cNvPicPr>
            <a:picLocks noChangeAspect="1"/>
          </p:cNvPicPr>
          <p:nvPr/>
        </p:nvPicPr>
        <p:blipFill>
          <a:blip r:embed="rId5"/>
          <a:stretch>
            <a:fillRect/>
          </a:stretch>
        </p:blipFill>
        <p:spPr>
          <a:xfrm>
            <a:off x="5386706" y="1847964"/>
            <a:ext cx="3208654" cy="2918946"/>
          </a:xfrm>
          <a:prstGeom prst="rect">
            <a:avLst/>
          </a:prstGeom>
          <a:ln>
            <a:solidFill>
              <a:schemeClr val="tx1"/>
            </a:solidFill>
          </a:ln>
        </p:spPr>
      </p:pic>
    </p:spTree>
    <p:extLst>
      <p:ext uri="{BB962C8B-B14F-4D97-AF65-F5344CB8AC3E}">
        <p14:creationId xmlns:p14="http://schemas.microsoft.com/office/powerpoint/2010/main" val="5125622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6" name="Picture 5">
            <a:extLst>
              <a:ext uri="{FF2B5EF4-FFF2-40B4-BE49-F238E27FC236}">
                <a16:creationId xmlns:a16="http://schemas.microsoft.com/office/drawing/2014/main" id="{DDE80B5D-4234-ABC2-E9A7-782E59366525}"/>
              </a:ext>
            </a:extLst>
          </p:cNvPr>
          <p:cNvPicPr>
            <a:picLocks noChangeAspect="1"/>
          </p:cNvPicPr>
          <p:nvPr/>
        </p:nvPicPr>
        <p:blipFill>
          <a:blip r:embed="rId3"/>
          <a:stretch>
            <a:fillRect/>
          </a:stretch>
        </p:blipFill>
        <p:spPr>
          <a:xfrm>
            <a:off x="0" y="0"/>
            <a:ext cx="9144000" cy="5143500"/>
          </a:xfrm>
          <a:prstGeom prst="rect">
            <a:avLst/>
          </a:prstGeom>
        </p:spPr>
      </p:pic>
      <p:sp>
        <p:nvSpPr>
          <p:cNvPr id="107" name="Google Shape;107;p26"/>
          <p:cNvSpPr txBox="1">
            <a:spLocks noGrp="1"/>
          </p:cNvSpPr>
          <p:nvPr>
            <p:ph type="title"/>
          </p:nvPr>
        </p:nvSpPr>
        <p:spPr>
          <a:xfrm>
            <a:off x="608850" y="2285400"/>
            <a:ext cx="7926300" cy="572700"/>
          </a:xfrm>
          <a:prstGeom prst="rect">
            <a:avLst/>
          </a:prstGeom>
          <a:solidFill>
            <a:schemeClr val="bg1"/>
          </a:solidFill>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200" b="1" dirty="0">
                <a:solidFill>
                  <a:srgbClr val="019FAB"/>
                </a:solidFill>
              </a:rPr>
              <a:t>Annual Customer Activity Growth Analysis</a:t>
            </a:r>
            <a:endParaRPr sz="3200" b="1" dirty="0">
              <a:solidFill>
                <a:srgbClr val="019FAB"/>
              </a:solidFill>
            </a:endParaRPr>
          </a:p>
        </p:txBody>
      </p:sp>
    </p:spTree>
    <p:extLst>
      <p:ext uri="{BB962C8B-B14F-4D97-AF65-F5344CB8AC3E}">
        <p14:creationId xmlns:p14="http://schemas.microsoft.com/office/powerpoint/2010/main" val="4160874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rPr>
              <a:t>Annual Customer Activity Growth Analysis</a:t>
            </a:r>
            <a:endParaRPr sz="2220" b="1" dirty="0">
              <a:solidFill>
                <a:schemeClr val="lt1"/>
              </a:solidFill>
            </a:endParaRPr>
          </a:p>
        </p:txBody>
      </p:sp>
      <p:sp>
        <p:nvSpPr>
          <p:cNvPr id="56" name="Google Shape;56;p13"/>
          <p:cNvSpPr txBox="1">
            <a:spLocks noGrp="1"/>
          </p:cNvSpPr>
          <p:nvPr>
            <p:ph type="body" idx="1"/>
          </p:nvPr>
        </p:nvSpPr>
        <p:spPr>
          <a:xfrm>
            <a:off x="311700" y="863949"/>
            <a:ext cx="8520600" cy="3856733"/>
          </a:xfrm>
          <a:prstGeom prst="rect">
            <a:avLst/>
          </a:prstGeom>
        </p:spPr>
        <p:txBody>
          <a:bodyPr spcFirstLastPara="1" wrap="square" lIns="91425" tIns="91425" rIns="91425" bIns="91425" anchor="t" anchorCtr="0">
            <a:normAutofit/>
          </a:bodyPr>
          <a:lstStyle/>
          <a:p>
            <a:pPr marL="133350" indent="0">
              <a:buClr>
                <a:schemeClr val="dk1"/>
              </a:buClr>
              <a:buSzPts val="1500"/>
              <a:buNone/>
            </a:pPr>
            <a:endParaRPr lang="en-US" sz="1900" dirty="0">
              <a:solidFill>
                <a:srgbClr val="404040"/>
              </a:solidFill>
              <a:latin typeface="Arial" panose="020B0604020202020204" pitchFamily="34" charset="0"/>
              <a:cs typeface="Arial" panose="020B0604020202020204" pitchFamily="34" charset="0"/>
            </a:endParaRPr>
          </a:p>
          <a:p>
            <a:pPr marL="133350" indent="0">
              <a:buClr>
                <a:schemeClr val="dk1"/>
              </a:buClr>
              <a:buSzPts val="1500"/>
              <a:buNone/>
            </a:pPr>
            <a:endParaRPr lang="en-US" sz="1900" dirty="0">
              <a:solidFill>
                <a:srgbClr val="404040"/>
              </a:solidFill>
              <a:latin typeface="Arial" panose="020B0604020202020204" pitchFamily="34" charset="0"/>
              <a:cs typeface="Arial" panose="020B0604020202020204" pitchFamily="34" charset="0"/>
            </a:endParaRPr>
          </a:p>
          <a:p>
            <a:pPr marL="133350" indent="0">
              <a:buClr>
                <a:schemeClr val="dk1"/>
              </a:buClr>
              <a:buSzPts val="1500"/>
              <a:buNone/>
            </a:pPr>
            <a:endParaRPr lang="en-US" sz="1900" dirty="0">
              <a:solidFill>
                <a:srgbClr val="404040"/>
              </a:solidFill>
              <a:latin typeface="Arial" panose="020B0604020202020204" pitchFamily="34" charset="0"/>
              <a:cs typeface="Arial" panose="020B0604020202020204" pitchFamily="34" charset="0"/>
            </a:endParaRPr>
          </a:p>
          <a:p>
            <a:pPr marL="133350" indent="0">
              <a:buClr>
                <a:schemeClr val="dk1"/>
              </a:buClr>
              <a:buSzPts val="1500"/>
              <a:buNone/>
            </a:pPr>
            <a:endParaRPr lang="en-US" sz="1900" dirty="0">
              <a:solidFill>
                <a:srgbClr val="404040"/>
              </a:solidFill>
              <a:latin typeface="Arial" panose="020B0604020202020204" pitchFamily="34" charset="0"/>
              <a:cs typeface="Arial" panose="020B0604020202020204" pitchFamily="34" charset="0"/>
            </a:endParaRPr>
          </a:p>
          <a:p>
            <a:pPr marL="133350" lvl="0" indent="0" algn="l" rtl="0">
              <a:spcBef>
                <a:spcPts val="0"/>
              </a:spcBef>
              <a:spcAft>
                <a:spcPts val="0"/>
              </a:spcAft>
              <a:buClr>
                <a:schemeClr val="dk1"/>
              </a:buClr>
              <a:buSzPts val="1500"/>
              <a:buNone/>
            </a:pPr>
            <a:r>
              <a:rPr lang="en-ID" sz="1600" dirty="0">
                <a:solidFill>
                  <a:schemeClr val="dk1"/>
                </a:solidFill>
              </a:rPr>
              <a:t>Above is the table that is as a result of 5 steps of queries :</a:t>
            </a:r>
          </a:p>
          <a:p>
            <a:pPr marL="133350" lvl="0" indent="0" algn="l" rtl="0">
              <a:spcBef>
                <a:spcPts val="0"/>
              </a:spcBef>
              <a:spcAft>
                <a:spcPts val="0"/>
              </a:spcAft>
              <a:buClr>
                <a:schemeClr val="dk1"/>
              </a:buClr>
              <a:buSzPts val="1500"/>
              <a:buNone/>
            </a:pPr>
            <a:endParaRPr lang="en-ID" sz="1600" dirty="0">
              <a:solidFill>
                <a:schemeClr val="dk1"/>
              </a:solidFill>
            </a:endParaRPr>
          </a:p>
          <a:p>
            <a:pPr marL="476250">
              <a:buClr>
                <a:schemeClr val="dk1"/>
              </a:buClr>
              <a:buSzPts val="1500"/>
              <a:buFont typeface="+mj-lt"/>
              <a:buAutoNum type="arabicPeriod"/>
            </a:pPr>
            <a:r>
              <a:rPr lang="en-US" sz="1600" b="0" i="0" dirty="0">
                <a:solidFill>
                  <a:schemeClr val="tx1"/>
                </a:solidFill>
                <a:effectLst/>
                <a:latin typeface="Arial" panose="020B0604020202020204" pitchFamily="34" charset="0"/>
                <a:cs typeface="Arial" panose="020B0604020202020204" pitchFamily="34" charset="0"/>
              </a:rPr>
              <a:t>Displaying the average monthly customers per year</a:t>
            </a:r>
            <a:r>
              <a:rPr lang="en-ID" sz="1600" dirty="0">
                <a:solidFill>
                  <a:schemeClr val="tx1"/>
                </a:solidFill>
                <a:latin typeface="Arial" panose="020B0604020202020204" pitchFamily="34" charset="0"/>
                <a:cs typeface="Arial" panose="020B0604020202020204" pitchFamily="34" charset="0"/>
              </a:rPr>
              <a:t> </a:t>
            </a:r>
          </a:p>
          <a:p>
            <a:pPr marL="476250">
              <a:buClr>
                <a:schemeClr val="dk1"/>
              </a:buClr>
              <a:buSzPts val="1500"/>
              <a:buFont typeface="+mj-lt"/>
              <a:buAutoNum type="arabicPeriod"/>
            </a:pPr>
            <a:r>
              <a:rPr lang="en-US" sz="1600" b="0" i="0" dirty="0">
                <a:solidFill>
                  <a:schemeClr val="tx1"/>
                </a:solidFill>
                <a:effectLst/>
                <a:latin typeface="Arial" panose="020B0604020202020204" pitchFamily="34" charset="0"/>
                <a:cs typeface="Arial" panose="020B0604020202020204" pitchFamily="34" charset="0"/>
              </a:rPr>
              <a:t>Displaying the number of new customers per year</a:t>
            </a:r>
          </a:p>
          <a:p>
            <a:pPr marL="476250">
              <a:buClr>
                <a:schemeClr val="dk1"/>
              </a:buClr>
              <a:buSzPts val="1500"/>
              <a:buFont typeface="+mj-lt"/>
              <a:buAutoNum type="arabicPeriod"/>
            </a:pPr>
            <a:r>
              <a:rPr lang="en-US" sz="1600" dirty="0">
                <a:solidFill>
                  <a:schemeClr val="dk1"/>
                </a:solidFill>
              </a:rPr>
              <a:t>Displaying the amount of customers that do repeat orders per year</a:t>
            </a:r>
          </a:p>
          <a:p>
            <a:pPr marL="476250">
              <a:buClr>
                <a:schemeClr val="dk1"/>
              </a:buClr>
              <a:buSzPts val="1500"/>
              <a:buFont typeface="+mj-lt"/>
              <a:buAutoNum type="arabicPeriod"/>
            </a:pPr>
            <a:r>
              <a:rPr lang="en-US" sz="1600" dirty="0">
                <a:solidFill>
                  <a:schemeClr val="dk1"/>
                </a:solidFill>
              </a:rPr>
              <a:t>Displaying the average orders per customer each year</a:t>
            </a:r>
          </a:p>
          <a:p>
            <a:pPr marL="476250">
              <a:buClr>
                <a:schemeClr val="dk1"/>
              </a:buClr>
              <a:buSzPts val="1500"/>
              <a:buFont typeface="+mj-lt"/>
              <a:buAutoNum type="arabicPeriod"/>
            </a:pPr>
            <a:r>
              <a:rPr lang="en-US" sz="1600" dirty="0">
                <a:solidFill>
                  <a:schemeClr val="dk1"/>
                </a:solidFill>
              </a:rPr>
              <a:t>Joining to create a master table that houses all the information</a:t>
            </a:r>
            <a:endParaRPr lang="en-ID" sz="1600" dirty="0">
              <a:solidFill>
                <a:schemeClr val="tx1"/>
              </a:solidFill>
              <a:latin typeface="Arial" panose="020B0604020202020204" pitchFamily="34" charset="0"/>
              <a:cs typeface="Arial" panose="020B0604020202020204" pitchFamily="34" charset="0"/>
            </a:endParaRPr>
          </a:p>
          <a:p>
            <a:pPr marL="476250">
              <a:buClr>
                <a:schemeClr val="dk1"/>
              </a:buClr>
              <a:buSzPts val="1500"/>
              <a:buFont typeface="+mj-lt"/>
              <a:buAutoNum type="arabicPeriod"/>
            </a:pPr>
            <a:endParaRPr lang="en-US" sz="1500" dirty="0">
              <a:solidFill>
                <a:srgbClr val="404040"/>
              </a:solidFill>
              <a:latin typeface="Arial" panose="020B0604020202020204" pitchFamily="34" charset="0"/>
              <a:cs typeface="Arial" panose="020B0604020202020204" pitchFamily="34" charset="0"/>
            </a:endParaRPr>
          </a:p>
          <a:p>
            <a:pPr marL="133350" indent="0">
              <a:buClr>
                <a:schemeClr val="dk1"/>
              </a:buClr>
              <a:buSzPts val="1500"/>
              <a:buNone/>
            </a:pPr>
            <a:endParaRPr lang="en-ID" sz="1500" dirty="0">
              <a:solidFill>
                <a:schemeClr val="dk1"/>
              </a:solidFill>
            </a:endParaRPr>
          </a:p>
        </p:txBody>
      </p:sp>
      <p:pic>
        <p:nvPicPr>
          <p:cNvPr id="5" name="Picture 4">
            <a:extLst>
              <a:ext uri="{FF2B5EF4-FFF2-40B4-BE49-F238E27FC236}">
                <a16:creationId xmlns:a16="http://schemas.microsoft.com/office/drawing/2014/main" id="{6270ADD2-1263-D521-3391-19E318168B4B}"/>
              </a:ext>
            </a:extLst>
          </p:cNvPr>
          <p:cNvPicPr>
            <a:picLocks noChangeAspect="1"/>
          </p:cNvPicPr>
          <p:nvPr/>
        </p:nvPicPr>
        <p:blipFill>
          <a:blip r:embed="rId3"/>
          <a:stretch>
            <a:fillRect/>
          </a:stretch>
        </p:blipFill>
        <p:spPr>
          <a:xfrm>
            <a:off x="311700" y="863949"/>
            <a:ext cx="8520600" cy="1054492"/>
          </a:xfrm>
          <a:prstGeom prst="rect">
            <a:avLst/>
          </a:prstGeom>
        </p:spPr>
      </p:pic>
    </p:spTree>
    <p:extLst>
      <p:ext uri="{BB962C8B-B14F-4D97-AF65-F5344CB8AC3E}">
        <p14:creationId xmlns:p14="http://schemas.microsoft.com/office/powerpoint/2010/main" val="193312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Customer Activity Growth Analysis</a:t>
            </a:r>
            <a:endParaRPr sz="2220" b="1">
              <a:solidFill>
                <a:schemeClr val="lt1"/>
              </a:solidFill>
            </a:endParaRPr>
          </a:p>
        </p:txBody>
      </p:sp>
      <p:sp>
        <p:nvSpPr>
          <p:cNvPr id="55" name="Google Shape;55;p13"/>
          <p:cNvSpPr txBox="1"/>
          <p:nvPr/>
        </p:nvSpPr>
        <p:spPr>
          <a:xfrm>
            <a:off x="212640" y="4214798"/>
            <a:ext cx="4488000" cy="800189"/>
          </a:xfrm>
          <a:prstGeom prst="rect">
            <a:avLst/>
          </a:prstGeom>
          <a:noFill/>
          <a:ln>
            <a:noFill/>
          </a:ln>
        </p:spPr>
        <p:txBody>
          <a:bodyPr spcFirstLastPara="1" wrap="square" lIns="91425" tIns="91425" rIns="91425" bIns="91425" anchor="t" anchorCtr="0">
            <a:spAutoFit/>
          </a:bodyPr>
          <a:lstStyle/>
          <a:p>
            <a:pPr marL="0" lvl="0" indent="0" rtl="0">
              <a:lnSpc>
                <a:spcPct val="100000"/>
              </a:lnSpc>
              <a:spcBef>
                <a:spcPts val="0"/>
              </a:spcBef>
              <a:spcAft>
                <a:spcPts val="0"/>
              </a:spcAft>
              <a:buNone/>
            </a:pPr>
            <a:r>
              <a:rPr lang="en-US" sz="1000" dirty="0">
                <a:solidFill>
                  <a:schemeClr val="dk1"/>
                </a:solidFill>
              </a:rPr>
              <a:t>The complete query in doc format, output file in csv format, and chart in </a:t>
            </a:r>
            <a:r>
              <a:rPr lang="en-US" sz="1000" dirty="0" err="1">
                <a:solidFill>
                  <a:schemeClr val="dk1"/>
                </a:solidFill>
              </a:rPr>
              <a:t>png</a:t>
            </a:r>
            <a:r>
              <a:rPr lang="en-US" sz="1000" dirty="0">
                <a:solidFill>
                  <a:schemeClr val="dk1"/>
                </a:solidFill>
              </a:rPr>
              <a:t> format can be accessed in the following link : </a:t>
            </a:r>
          </a:p>
          <a:p>
            <a:pPr marL="0" lvl="0" indent="0" rtl="0">
              <a:lnSpc>
                <a:spcPct val="100000"/>
              </a:lnSpc>
              <a:spcBef>
                <a:spcPts val="0"/>
              </a:spcBef>
              <a:spcAft>
                <a:spcPts val="0"/>
              </a:spcAft>
              <a:buNone/>
            </a:pPr>
            <a:r>
              <a:rPr lang="en-US" sz="1000" dirty="0">
                <a:solidFill>
                  <a:schemeClr val="dk1"/>
                </a:solidFill>
                <a:hlinkClick r:id="rId3"/>
              </a:rPr>
              <a:t>https://drive.google.com/drive/folders/1d0O4lsOrMRaIpWaPhYPMYf6A04qK9YHY?usp=sharing</a:t>
            </a:r>
            <a:endParaRPr lang="en-US" sz="1000" dirty="0">
              <a:solidFill>
                <a:schemeClr val="dk1"/>
              </a:solidFill>
            </a:endParaRPr>
          </a:p>
        </p:txBody>
      </p:sp>
      <p:sp>
        <p:nvSpPr>
          <p:cNvPr id="56" name="Google Shape;56;p13"/>
          <p:cNvSpPr txBox="1">
            <a:spLocks noGrp="1"/>
          </p:cNvSpPr>
          <p:nvPr>
            <p:ph type="body" idx="1"/>
          </p:nvPr>
        </p:nvSpPr>
        <p:spPr>
          <a:xfrm>
            <a:off x="4982760" y="712800"/>
            <a:ext cx="3948600" cy="4217280"/>
          </a:xfrm>
          <a:prstGeom prst="rect">
            <a:avLst/>
          </a:prstGeom>
        </p:spPr>
        <p:txBody>
          <a:bodyPr spcFirstLastPara="1" wrap="square" lIns="91425" tIns="91425" rIns="91425" bIns="91425" anchor="t" anchorCtr="0">
            <a:normAutofit lnSpcReduction="10000"/>
          </a:bodyPr>
          <a:lstStyle/>
          <a:p>
            <a:pPr marL="133350" lvl="0" indent="0" algn="just" rtl="0">
              <a:spcBef>
                <a:spcPts val="0"/>
              </a:spcBef>
              <a:spcAft>
                <a:spcPts val="0"/>
              </a:spcAft>
              <a:buClr>
                <a:schemeClr val="dk1"/>
              </a:buClr>
              <a:buSzPts val="1500"/>
              <a:buNone/>
            </a:pPr>
            <a:r>
              <a:rPr lang="en-US" sz="1400" dirty="0">
                <a:solidFill>
                  <a:schemeClr val="dk1"/>
                </a:solidFill>
              </a:rPr>
              <a:t>As you can see from the chart on the left, all of the variables follow a similar trend. With average monthly customers &amp; total new customers are on the rise, but their ascent is slowing down. However, for the total repeat orders &amp; average order per customer, everything seems to be the same until the year 2017. When the numbers actually decline, with average order per customer actually declining quite steeply.</a:t>
            </a:r>
          </a:p>
          <a:p>
            <a:pPr marL="133350" lvl="0" indent="0" algn="just" rtl="0">
              <a:spcBef>
                <a:spcPts val="0"/>
              </a:spcBef>
              <a:spcAft>
                <a:spcPts val="0"/>
              </a:spcAft>
              <a:buClr>
                <a:schemeClr val="dk1"/>
              </a:buClr>
              <a:buSzPts val="1500"/>
              <a:buNone/>
            </a:pPr>
            <a:endParaRPr lang="en-US" sz="1400" dirty="0">
              <a:solidFill>
                <a:schemeClr val="dk1"/>
              </a:solidFill>
            </a:endParaRPr>
          </a:p>
          <a:p>
            <a:pPr marL="133350" lvl="0" indent="0" algn="just" rtl="0">
              <a:spcBef>
                <a:spcPts val="0"/>
              </a:spcBef>
              <a:spcAft>
                <a:spcPts val="0"/>
              </a:spcAft>
              <a:buClr>
                <a:schemeClr val="dk1"/>
              </a:buClr>
              <a:buSzPts val="1500"/>
              <a:buNone/>
            </a:pPr>
            <a:r>
              <a:rPr lang="en-US" sz="1400" dirty="0">
                <a:solidFill>
                  <a:schemeClr val="dk1"/>
                </a:solidFill>
              </a:rPr>
              <a:t>Further analysis should be done on the latter two, as to why they are on the decline. And prescriptive efforts may have to be implemented in order to increase the values in those two aspects such as a better recommender system, discounts &amp; sales, targeted marketing, etc.</a:t>
            </a:r>
            <a:endParaRPr sz="1400" dirty="0">
              <a:solidFill>
                <a:schemeClr val="dk1"/>
              </a:solidFill>
            </a:endParaRPr>
          </a:p>
        </p:txBody>
      </p:sp>
      <p:pic>
        <p:nvPicPr>
          <p:cNvPr id="7" name="Picture 6" descr="A graph of a customer activity&#10;&#10;Description automatically generated">
            <a:extLst>
              <a:ext uri="{FF2B5EF4-FFF2-40B4-BE49-F238E27FC236}">
                <a16:creationId xmlns:a16="http://schemas.microsoft.com/office/drawing/2014/main" id="{FC213130-E9B1-FF82-2C82-0E30A7AC71F9}"/>
              </a:ext>
            </a:extLst>
          </p:cNvPr>
          <p:cNvPicPr>
            <a:picLocks noChangeAspect="1"/>
          </p:cNvPicPr>
          <p:nvPr/>
        </p:nvPicPr>
        <p:blipFill>
          <a:blip r:embed="rId4"/>
          <a:stretch>
            <a:fillRect/>
          </a:stretch>
        </p:blipFill>
        <p:spPr>
          <a:xfrm>
            <a:off x="311700" y="842400"/>
            <a:ext cx="4572000" cy="3286223"/>
          </a:xfrm>
          <a:prstGeom prst="rect">
            <a:avLst/>
          </a:prstGeom>
          <a:ln>
            <a:solidFill>
              <a:schemeClr val="tx1"/>
            </a:solidFill>
          </a:ln>
        </p:spPr>
      </p:pic>
    </p:spTree>
    <p:extLst>
      <p:ext uri="{BB962C8B-B14F-4D97-AF65-F5344CB8AC3E}">
        <p14:creationId xmlns:p14="http://schemas.microsoft.com/office/powerpoint/2010/main" val="294500738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248</TotalTime>
  <Words>1361</Words>
  <Application>Microsoft Office PowerPoint</Application>
  <PresentationFormat>On-screen Show (16:9)</PresentationFormat>
  <Paragraphs>102</Paragraphs>
  <Slides>16</Slides>
  <Notes>16</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16</vt:i4>
      </vt:variant>
    </vt:vector>
  </HeadingPairs>
  <TitlesOfParts>
    <vt:vector size="22" baseType="lpstr">
      <vt:lpstr>Arial</vt:lpstr>
      <vt:lpstr>Nunito</vt:lpstr>
      <vt:lpstr>Dosis</vt:lpstr>
      <vt:lpstr>Simple Light</vt:lpstr>
      <vt:lpstr>Simple Light</vt:lpstr>
      <vt:lpstr>1_Simple Light</vt:lpstr>
      <vt:lpstr>Analyzing eCommerce Business Performance with SQL</vt:lpstr>
      <vt:lpstr>Overview</vt:lpstr>
      <vt:lpstr>Overview</vt:lpstr>
      <vt:lpstr>Data Preparation</vt:lpstr>
      <vt:lpstr>Data Preparation</vt:lpstr>
      <vt:lpstr>Data Preparation</vt:lpstr>
      <vt:lpstr>Annual Customer Activity Growth Analysis</vt:lpstr>
      <vt:lpstr>Annual Customer Activity Growth Analysis</vt:lpstr>
      <vt:lpstr>Annual Customer Activity Growth Analysis</vt:lpstr>
      <vt:lpstr>Annual Product Category Quality Analysis</vt:lpstr>
      <vt:lpstr>Annual Product Category Quality Analysis</vt:lpstr>
      <vt:lpstr>Annual Product Category Quality Analysis</vt:lpstr>
      <vt:lpstr>Analysis of Annual Payment Type Usage</vt:lpstr>
      <vt:lpstr>Analysis of Annual Payment Type Usage </vt:lpstr>
      <vt:lpstr>Analysis of Annual Payment Type Usage </vt:lpstr>
      <vt:lpstr>Analysis of Annual Payment Type Usage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eCommerce Business Performance with SQL</dc:title>
  <dc:creator>Kenneth Wahyudi</dc:creator>
  <cp:lastModifiedBy>Kenneth Wahyudi</cp:lastModifiedBy>
  <cp:revision>5</cp:revision>
  <dcterms:modified xsi:type="dcterms:W3CDTF">2023-10-01T17:49:43Z</dcterms:modified>
</cp:coreProperties>
</file>